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2"/>
  </p:notesMasterIdLst>
  <p:sldIdLst>
    <p:sldId id="256" r:id="rId2"/>
    <p:sldId id="260" r:id="rId3"/>
    <p:sldId id="305" r:id="rId4"/>
    <p:sldId id="268" r:id="rId5"/>
    <p:sldId id="261" r:id="rId6"/>
    <p:sldId id="308" r:id="rId7"/>
    <p:sldId id="309" r:id="rId8"/>
    <p:sldId id="266" r:id="rId9"/>
    <p:sldId id="265" r:id="rId10"/>
    <p:sldId id="306" r:id="rId11"/>
    <p:sldId id="307" r:id="rId12"/>
    <p:sldId id="290" r:id="rId13"/>
    <p:sldId id="321" r:id="rId14"/>
    <p:sldId id="262" r:id="rId15"/>
    <p:sldId id="281" r:id="rId16"/>
    <p:sldId id="276" r:id="rId17"/>
    <p:sldId id="278" r:id="rId18"/>
    <p:sldId id="271" r:id="rId19"/>
    <p:sldId id="274" r:id="rId20"/>
    <p:sldId id="275" r:id="rId21"/>
    <p:sldId id="279" r:id="rId22"/>
    <p:sldId id="280" r:id="rId23"/>
    <p:sldId id="269" r:id="rId24"/>
    <p:sldId id="310" r:id="rId25"/>
    <p:sldId id="303" r:id="rId26"/>
    <p:sldId id="297" r:id="rId27"/>
    <p:sldId id="298" r:id="rId28"/>
    <p:sldId id="299" r:id="rId29"/>
    <p:sldId id="300" r:id="rId30"/>
    <p:sldId id="301" r:id="rId31"/>
    <p:sldId id="302" r:id="rId32"/>
    <p:sldId id="258" r:id="rId33"/>
    <p:sldId id="311" r:id="rId34"/>
    <p:sldId id="273" r:id="rId35"/>
    <p:sldId id="263" r:id="rId36"/>
    <p:sldId id="312" r:id="rId37"/>
    <p:sldId id="319" r:id="rId38"/>
    <p:sldId id="320" r:id="rId39"/>
    <p:sldId id="313" r:id="rId40"/>
    <p:sldId id="314" r:id="rId41"/>
    <p:sldId id="315" r:id="rId42"/>
    <p:sldId id="316" r:id="rId43"/>
    <p:sldId id="317" r:id="rId44"/>
    <p:sldId id="318" r:id="rId45"/>
    <p:sldId id="288" r:id="rId46"/>
    <p:sldId id="304" r:id="rId47"/>
    <p:sldId id="270" r:id="rId48"/>
    <p:sldId id="283" r:id="rId49"/>
    <p:sldId id="284" r:id="rId50"/>
    <p:sldId id="285" r:id="rId51"/>
    <p:sldId id="286" r:id="rId52"/>
    <p:sldId id="287" r:id="rId53"/>
    <p:sldId id="293" r:id="rId54"/>
    <p:sldId id="322" r:id="rId55"/>
    <p:sldId id="323" r:id="rId56"/>
    <p:sldId id="264" r:id="rId57"/>
    <p:sldId id="294" r:id="rId58"/>
    <p:sldId id="296" r:id="rId59"/>
    <p:sldId id="295" r:id="rId60"/>
    <p:sldId id="324" r:id="rId61"/>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A2EEDFF7-729F-431C-9130-927EF062CC33}" type="datetimeFigureOut">
              <a:rPr lang="fr-FR" smtClean="0"/>
              <a:t>16/04/2021</a:t>
            </a:fld>
            <a:endParaRPr lang="fr-FR"/>
          </a:p>
        </p:txBody>
      </p:sp>
      <p:sp>
        <p:nvSpPr>
          <p:cNvPr id="4" name="Espace réservé de l'image des diapositive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8975" y="4821238"/>
            <a:ext cx="5510213" cy="394493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329A14E0-FC78-43D0-88CA-65613B7BBA1A}" type="slidenum">
              <a:rPr lang="fr-FR" smtClean="0"/>
              <a:t>‹N°›</a:t>
            </a:fld>
            <a:endParaRPr lang="fr-FR"/>
          </a:p>
        </p:txBody>
      </p:sp>
    </p:spTree>
    <p:extLst>
      <p:ext uri="{BB962C8B-B14F-4D97-AF65-F5344CB8AC3E}">
        <p14:creationId xmlns:p14="http://schemas.microsoft.com/office/powerpoint/2010/main" val="1118429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29A14E0-FC78-43D0-88CA-65613B7BBA1A}" type="slidenum">
              <a:rPr lang="fr-FR" smtClean="0"/>
              <a:t>1</a:t>
            </a:fld>
            <a:endParaRPr lang="fr-FR"/>
          </a:p>
        </p:txBody>
      </p:sp>
    </p:spTree>
    <p:extLst>
      <p:ext uri="{BB962C8B-B14F-4D97-AF65-F5344CB8AC3E}">
        <p14:creationId xmlns:p14="http://schemas.microsoft.com/office/powerpoint/2010/main" val="302742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863CC2D0-9439-4C6D-AED3-FDEE3F677482}" type="datetime1">
              <a:rPr lang="en-US" smtClean="0"/>
              <a:t>4/16/2021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smtClean="0"/>
              <a:t>Chantal Fleurot-Douiller</a:t>
            </a:r>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E0482DD-5346-4D8E-8846-B9114DA49638}" type="datetime1">
              <a:rPr lang="en-US" smtClean="0"/>
              <a:t>4/16/2021</a:t>
            </a:fld>
            <a:endParaRPr lang="en-US" dirty="0"/>
          </a:p>
        </p:txBody>
      </p:sp>
      <p:sp>
        <p:nvSpPr>
          <p:cNvPr id="5" name="Footer Placeholder 4"/>
          <p:cNvSpPr>
            <a:spLocks noGrp="1"/>
          </p:cNvSpPr>
          <p:nvPr>
            <p:ph type="ftr" sz="quarter" idx="11"/>
          </p:nvPr>
        </p:nvSpPr>
        <p:spPr/>
        <p:txBody>
          <a:bodyPr/>
          <a:lstStyle/>
          <a:p>
            <a:r>
              <a:rPr lang="en-US" smtClean="0"/>
              <a:t>Chantal Fleurot-Douiller</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5BE41770-C128-4831-9B75-0CB8421B497B}" type="datetime1">
              <a:rPr lang="en-US" smtClean="0"/>
              <a:t>4/16/2021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smtClean="0"/>
              <a:t>Chantal Fleurot-Douiller</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fr-FR" smtClean="0"/>
              <a:t>Modifiez le style du titre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DDFF7D98-F61D-416A-915D-4D99BF7216BA}" type="datetime1">
              <a:rPr lang="en-US" smtClean="0"/>
              <a:t>4/16/2021</a:t>
            </a:fld>
            <a:endParaRPr lang="en-US" dirty="0"/>
          </a:p>
        </p:txBody>
      </p:sp>
      <p:sp>
        <p:nvSpPr>
          <p:cNvPr id="5" name="Footer Placeholder 4"/>
          <p:cNvSpPr>
            <a:spLocks noGrp="1"/>
          </p:cNvSpPr>
          <p:nvPr>
            <p:ph type="ftr" sz="quarter" idx="11"/>
          </p:nvPr>
        </p:nvSpPr>
        <p:spPr/>
        <p:txBody>
          <a:bodyPr/>
          <a:lstStyle/>
          <a:p>
            <a:r>
              <a:rPr lang="en-US" smtClean="0"/>
              <a:t>Chantal Fleurot-Douiller</a:t>
            </a:r>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A229DFE-D2C3-4133-9519-7149889BB770}" type="datetime1">
              <a:rPr lang="en-US" smtClean="0"/>
              <a:t>4/16/2021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smtClean="0"/>
              <a:t>Chantal Fleurot-Douiller</a:t>
            </a: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698564FA-0239-402A-A14B-6488CDDDC71C}" type="datetime1">
              <a:rPr lang="en-US" smtClean="0"/>
              <a:t>4/16/2021</a:t>
            </a:fld>
            <a:endParaRPr lang="en-US" dirty="0"/>
          </a:p>
        </p:txBody>
      </p:sp>
      <p:sp>
        <p:nvSpPr>
          <p:cNvPr id="6" name="Footer Placeholder 5"/>
          <p:cNvSpPr>
            <a:spLocks noGrp="1"/>
          </p:cNvSpPr>
          <p:nvPr>
            <p:ph type="ftr" sz="quarter" idx="11"/>
          </p:nvPr>
        </p:nvSpPr>
        <p:spPr/>
        <p:txBody>
          <a:bodyPr/>
          <a:lstStyle/>
          <a:p>
            <a:r>
              <a:rPr lang="en-US" smtClean="0"/>
              <a:t>Chantal Fleurot-Douiller</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F1D06B50-839C-4C62-893D-535540AE2621}" type="datetime1">
              <a:rPr lang="en-US" smtClean="0"/>
              <a:t>4/16/2021</a:t>
            </a:fld>
            <a:endParaRPr lang="en-US" dirty="0"/>
          </a:p>
        </p:txBody>
      </p:sp>
      <p:sp>
        <p:nvSpPr>
          <p:cNvPr id="8" name="Footer Placeholder 7"/>
          <p:cNvSpPr>
            <a:spLocks noGrp="1"/>
          </p:cNvSpPr>
          <p:nvPr>
            <p:ph type="ftr" sz="quarter" idx="11"/>
          </p:nvPr>
        </p:nvSpPr>
        <p:spPr/>
        <p:txBody>
          <a:bodyPr/>
          <a:lstStyle/>
          <a:p>
            <a:r>
              <a:rPr lang="en-US" smtClean="0"/>
              <a:t>Chantal Fleurot-Douiller</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6B2784E2-E5DD-4CC5-86B4-19FC30611E35}" type="datetime1">
              <a:rPr lang="en-US" smtClean="0"/>
              <a:t>4/16/2021</a:t>
            </a:fld>
            <a:endParaRPr lang="en-US" dirty="0"/>
          </a:p>
        </p:txBody>
      </p:sp>
      <p:sp>
        <p:nvSpPr>
          <p:cNvPr id="4" name="Footer Placeholder 3"/>
          <p:cNvSpPr>
            <a:spLocks noGrp="1"/>
          </p:cNvSpPr>
          <p:nvPr>
            <p:ph type="ftr" sz="quarter" idx="11"/>
          </p:nvPr>
        </p:nvSpPr>
        <p:spPr/>
        <p:txBody>
          <a:bodyPr/>
          <a:lstStyle/>
          <a:p>
            <a:r>
              <a:rPr lang="en-US" smtClean="0"/>
              <a:t>Chantal Fleurot-Douiller</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0702B-4CB1-4323-9472-437840BA88BB}" type="datetime1">
              <a:rPr lang="en-US" smtClean="0"/>
              <a:t>4/16/2021</a:t>
            </a:fld>
            <a:endParaRPr lang="en-US" dirty="0"/>
          </a:p>
        </p:txBody>
      </p:sp>
      <p:sp>
        <p:nvSpPr>
          <p:cNvPr id="3" name="Footer Placeholder 2"/>
          <p:cNvSpPr>
            <a:spLocks noGrp="1"/>
          </p:cNvSpPr>
          <p:nvPr>
            <p:ph type="ftr" sz="quarter" idx="11"/>
          </p:nvPr>
        </p:nvSpPr>
        <p:spPr/>
        <p:txBody>
          <a:bodyPr/>
          <a:lstStyle/>
          <a:p>
            <a:r>
              <a:rPr lang="en-US" smtClean="0"/>
              <a:t>Chantal Fleurot-Douiller</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fr-FR" smtClean="0"/>
              <a:t>Modifiez le style du titre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FC7468F-0A73-4716-B70A-03A364E1DF1F}" type="datetime1">
              <a:rPr lang="en-US" smtClean="0"/>
              <a:t>4/16/2021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smtClean="0"/>
              <a:t>Chantal Fleurot-Douiller</a:t>
            </a:r>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F7DCA296-FDC8-479A-A9CD-49FE5A2F808B}" type="datetime1">
              <a:rPr lang="en-US" smtClean="0"/>
              <a:t>4/16/2021</a:t>
            </a:fld>
            <a:endParaRPr lang="en-US" dirty="0"/>
          </a:p>
        </p:txBody>
      </p:sp>
      <p:sp>
        <p:nvSpPr>
          <p:cNvPr id="6" name="Footer Placeholder 5"/>
          <p:cNvSpPr>
            <a:spLocks noGrp="1"/>
          </p:cNvSpPr>
          <p:nvPr>
            <p:ph type="ftr" sz="quarter" idx="11"/>
          </p:nvPr>
        </p:nvSpPr>
        <p:spPr/>
        <p:txBody>
          <a:bodyPr/>
          <a:lstStyle/>
          <a:p>
            <a:r>
              <a:rPr lang="en-US" smtClean="0"/>
              <a:t>Chantal Fleurot-Douiller</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A2536CA-FD5A-489E-8003-9B0AA5742622}" type="datetime1">
              <a:rPr lang="en-US" smtClean="0"/>
              <a:t>4/16/2021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smtClean="0"/>
              <a:t>Chantal Fleurot-Douiller</a:t>
            </a:r>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fr.wikipedia.org/wiki/P%C3%A9dagogie_coop%C3%A9rativ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padlet.com/chdouiller/5v7ex1mul5nmw0kt" TargetMode="Externa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5400" dirty="0" smtClean="0"/>
              <a:t>SESSION 2 : BC2 </a:t>
            </a:r>
            <a:endParaRPr lang="fr-FR" sz="5400" dirty="0"/>
          </a:p>
        </p:txBody>
      </p:sp>
      <p:sp>
        <p:nvSpPr>
          <p:cNvPr id="3" name="Sous-titre 2"/>
          <p:cNvSpPr>
            <a:spLocks noGrp="1"/>
          </p:cNvSpPr>
          <p:nvPr>
            <p:ph type="subTitle" idx="1"/>
          </p:nvPr>
        </p:nvSpPr>
        <p:spPr/>
        <p:txBody>
          <a:bodyPr>
            <a:normAutofit/>
          </a:bodyPr>
          <a:lstStyle/>
          <a:p>
            <a:r>
              <a:rPr lang="fr-FR" sz="2400" dirty="0" smtClean="0"/>
              <a:t>Didactique et théories de l'apprentissage</a:t>
            </a:r>
          </a:p>
        </p:txBody>
      </p:sp>
      <p:sp>
        <p:nvSpPr>
          <p:cNvPr id="4" name="ZoneTexte 3"/>
          <p:cNvSpPr txBox="1"/>
          <p:nvPr/>
        </p:nvSpPr>
        <p:spPr>
          <a:xfrm>
            <a:off x="6423475" y="3203577"/>
            <a:ext cx="5172763" cy="461665"/>
          </a:xfrm>
          <a:prstGeom prst="rect">
            <a:avLst/>
          </a:prstGeom>
          <a:noFill/>
        </p:spPr>
        <p:txBody>
          <a:bodyPr wrap="none" rtlCol="0">
            <a:spAutoFit/>
          </a:bodyPr>
          <a:lstStyle/>
          <a:p>
            <a:r>
              <a:rPr lang="fr-FR" sz="2400" dirty="0" smtClean="0">
                <a:solidFill>
                  <a:schemeClr val="bg1"/>
                </a:solidFill>
              </a:rPr>
              <a:t>Mercredi après-midi 14 et jeudi 15 avril </a:t>
            </a:r>
            <a:endParaRPr lang="fr-FR" sz="2400" dirty="0">
              <a:solidFill>
                <a:schemeClr val="bg1"/>
              </a:solidFill>
            </a:endParaRPr>
          </a:p>
        </p:txBody>
      </p:sp>
      <p:sp>
        <p:nvSpPr>
          <p:cNvPr id="5" name="ZoneTexte 4"/>
          <p:cNvSpPr txBox="1"/>
          <p:nvPr/>
        </p:nvSpPr>
        <p:spPr>
          <a:xfrm>
            <a:off x="581191" y="4134118"/>
            <a:ext cx="10306924" cy="1938992"/>
          </a:xfrm>
          <a:prstGeom prst="rect">
            <a:avLst/>
          </a:prstGeom>
          <a:noFill/>
        </p:spPr>
        <p:txBody>
          <a:bodyPr wrap="none" rtlCol="0">
            <a:spAutoFit/>
          </a:bodyPr>
          <a:lstStyle/>
          <a:p>
            <a:r>
              <a:rPr lang="fr-FR" sz="2400" b="1" dirty="0" smtClean="0">
                <a:solidFill>
                  <a:schemeClr val="accent1">
                    <a:lumMod val="25000"/>
                    <a:lumOff val="75000"/>
                  </a:schemeClr>
                </a:solidFill>
                <a:effectLst>
                  <a:outerShdw blurRad="38100" dist="38100" dir="2700000" algn="tl">
                    <a:srgbClr val="000000">
                      <a:alpha val="43137"/>
                    </a:srgbClr>
                  </a:outerShdw>
                </a:effectLst>
              </a:rPr>
              <a:t>OBJECTIFS : </a:t>
            </a:r>
          </a:p>
          <a:p>
            <a:pPr marL="342900" indent="-342900">
              <a:buFont typeface="Wingdings" panose="05000000000000000000" pitchFamily="2" charset="2"/>
              <a:buChar char="§"/>
            </a:pPr>
            <a:r>
              <a:rPr lang="fr-FR" sz="2400" i="1" dirty="0" smtClean="0">
                <a:solidFill>
                  <a:schemeClr val="accent1">
                    <a:lumMod val="25000"/>
                    <a:lumOff val="75000"/>
                  </a:schemeClr>
                </a:solidFill>
              </a:rPr>
              <a:t>Mettre en lien pédagogie, andragogie et théories de l’apprentissage</a:t>
            </a:r>
          </a:p>
          <a:p>
            <a:pPr marL="342900" indent="-342900">
              <a:buFont typeface="Wingdings" panose="05000000000000000000" pitchFamily="2" charset="2"/>
              <a:buChar char="§"/>
            </a:pPr>
            <a:r>
              <a:rPr lang="fr-FR" sz="2400" i="1" dirty="0" smtClean="0">
                <a:solidFill>
                  <a:schemeClr val="accent1">
                    <a:lumMod val="25000"/>
                    <a:lumOff val="75000"/>
                  </a:schemeClr>
                </a:solidFill>
              </a:rPr>
              <a:t>Identifier les besoins de l’adulte en formation</a:t>
            </a:r>
          </a:p>
          <a:p>
            <a:pPr marL="342900" indent="-342900">
              <a:buFont typeface="Wingdings" panose="05000000000000000000" pitchFamily="2" charset="2"/>
              <a:buChar char="§"/>
            </a:pPr>
            <a:r>
              <a:rPr lang="fr-FR" sz="2400" i="1" dirty="0" smtClean="0">
                <a:solidFill>
                  <a:schemeClr val="accent1">
                    <a:lumMod val="25000"/>
                    <a:lumOff val="75000"/>
                  </a:schemeClr>
                </a:solidFill>
              </a:rPr>
              <a:t>Découvrir le concept de schèmes et la théorie des champs conceptuels</a:t>
            </a:r>
          </a:p>
          <a:p>
            <a:pPr marL="342900" indent="-342900">
              <a:buFont typeface="Wingdings" panose="05000000000000000000" pitchFamily="2" charset="2"/>
              <a:buChar char="§"/>
            </a:pPr>
            <a:r>
              <a:rPr lang="fr-FR" sz="2400" i="1" dirty="0" smtClean="0">
                <a:solidFill>
                  <a:schemeClr val="accent1">
                    <a:lumMod val="25000"/>
                    <a:lumOff val="75000"/>
                  </a:schemeClr>
                </a:solidFill>
              </a:rPr>
              <a:t>Comprendre les enjeux de la didactique (pro) et les liens avec les situations de travail</a:t>
            </a:r>
            <a:endParaRPr lang="fr-FR" sz="2400" i="1" dirty="0">
              <a:solidFill>
                <a:schemeClr val="accent1">
                  <a:lumMod val="25000"/>
                  <a:lumOff val="75000"/>
                </a:schemeClr>
              </a:solidFill>
            </a:endParaRPr>
          </a:p>
        </p:txBody>
      </p:sp>
      <p:sp>
        <p:nvSpPr>
          <p:cNvPr id="6" name="Espace réservé du pied de page 5"/>
          <p:cNvSpPr>
            <a:spLocks noGrp="1"/>
          </p:cNvSpPr>
          <p:nvPr>
            <p:ph type="ftr" sz="quarter" idx="11"/>
          </p:nvPr>
        </p:nvSpPr>
        <p:spPr/>
        <p:txBody>
          <a:bodyPr/>
          <a:lstStyle/>
          <a:p>
            <a:r>
              <a:rPr lang="en-US" smtClean="0"/>
              <a:t>Chantal Fleurot-Douiller</a:t>
            </a:r>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24810220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Scénario catastrophe : la mise en œuvre d’une formation en présentiel </a:t>
            </a:r>
            <a:endParaRPr lang="fr-FR" dirty="0"/>
          </a:p>
        </p:txBody>
      </p:sp>
      <p:pic>
        <p:nvPicPr>
          <p:cNvPr id="3" name="Image 2"/>
          <p:cNvPicPr>
            <a:picLocks noChangeAspect="1"/>
          </p:cNvPicPr>
          <p:nvPr/>
        </p:nvPicPr>
        <p:blipFill rotWithShape="1">
          <a:blip r:embed="rId2"/>
          <a:srcRect l="10424" t="49471" r="47012" b="2291"/>
          <a:stretch/>
        </p:blipFill>
        <p:spPr>
          <a:xfrm rot="5400000">
            <a:off x="474065" y="2213965"/>
            <a:ext cx="4376415" cy="4172758"/>
          </a:xfrm>
          <a:prstGeom prst="rect">
            <a:avLst/>
          </a:prstGeom>
        </p:spPr>
      </p:pic>
      <p:pic>
        <p:nvPicPr>
          <p:cNvPr id="4" name="Image 3"/>
          <p:cNvPicPr>
            <a:picLocks noChangeAspect="1"/>
          </p:cNvPicPr>
          <p:nvPr/>
        </p:nvPicPr>
        <p:blipFill rotWithShape="1">
          <a:blip r:embed="rId3"/>
          <a:srcRect l="3056" t="52792" b="2240"/>
          <a:stretch/>
        </p:blipFill>
        <p:spPr>
          <a:xfrm>
            <a:off x="5048517" y="2112136"/>
            <a:ext cx="4121240" cy="4407548"/>
          </a:xfrm>
          <a:prstGeom prst="rect">
            <a:avLst/>
          </a:prstGeom>
        </p:spPr>
      </p:pic>
      <p:sp>
        <p:nvSpPr>
          <p:cNvPr id="5" name="Rectangle à coins arrondis 4"/>
          <p:cNvSpPr/>
          <p:nvPr/>
        </p:nvSpPr>
        <p:spPr>
          <a:xfrm rot="5400000">
            <a:off x="9330728" y="3264779"/>
            <a:ext cx="2763342" cy="2040508"/>
          </a:xfrm>
          <a:prstGeom prst="wedgeRoundRectCallo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dirty="0" smtClean="0"/>
              <a:t>Les facteurs de risques ou d’échec …</a:t>
            </a:r>
            <a:endParaRPr lang="fr-FR" dirty="0"/>
          </a:p>
        </p:txBody>
      </p:sp>
      <p:sp>
        <p:nvSpPr>
          <p:cNvPr id="6" name="Espace réservé du pied de page 5"/>
          <p:cNvSpPr>
            <a:spLocks noGrp="1"/>
          </p:cNvSpPr>
          <p:nvPr>
            <p:ph type="ftr" sz="quarter" idx="11"/>
          </p:nvPr>
        </p:nvSpPr>
        <p:spPr/>
        <p:txBody>
          <a:bodyPr/>
          <a:lstStyle/>
          <a:p>
            <a:r>
              <a:rPr lang="en-US" smtClean="0"/>
              <a:t>Chantal Fleurot-Douiller</a:t>
            </a:r>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103860226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Scénario catastrophe : la </a:t>
            </a:r>
            <a:r>
              <a:rPr lang="fr-FR" dirty="0" smtClean="0"/>
              <a:t>conception d’une </a:t>
            </a:r>
            <a:r>
              <a:rPr lang="fr-FR" dirty="0"/>
              <a:t>formation en </a:t>
            </a:r>
            <a:r>
              <a:rPr lang="fr-FR" dirty="0" smtClean="0"/>
              <a:t>distanciel </a:t>
            </a:r>
            <a:endParaRPr lang="fr-FR" dirty="0"/>
          </a:p>
        </p:txBody>
      </p:sp>
      <p:pic>
        <p:nvPicPr>
          <p:cNvPr id="3" name="Image 2"/>
          <p:cNvPicPr>
            <a:picLocks noChangeAspect="1"/>
          </p:cNvPicPr>
          <p:nvPr/>
        </p:nvPicPr>
        <p:blipFill rotWithShape="1">
          <a:blip r:embed="rId2"/>
          <a:srcRect l="8704" r="50492" b="48942"/>
          <a:stretch/>
        </p:blipFill>
        <p:spPr>
          <a:xfrm rot="5400000">
            <a:off x="2729504" y="2488782"/>
            <a:ext cx="4663438" cy="3880535"/>
          </a:xfrm>
          <a:prstGeom prst="rect">
            <a:avLst/>
          </a:prstGeom>
        </p:spPr>
      </p:pic>
      <p:pic>
        <p:nvPicPr>
          <p:cNvPr id="4" name="Image 3"/>
          <p:cNvPicPr>
            <a:picLocks noChangeAspect="1"/>
          </p:cNvPicPr>
          <p:nvPr/>
        </p:nvPicPr>
        <p:blipFill rotWithShape="1">
          <a:blip r:embed="rId2"/>
          <a:srcRect l="48140" t="5306" r="1953" b="50265"/>
          <a:stretch/>
        </p:blipFill>
        <p:spPr>
          <a:xfrm rot="5400000">
            <a:off x="7102876" y="2258136"/>
            <a:ext cx="4663437" cy="4341828"/>
          </a:xfrm>
          <a:prstGeom prst="rect">
            <a:avLst/>
          </a:prstGeom>
        </p:spPr>
      </p:pic>
      <p:sp>
        <p:nvSpPr>
          <p:cNvPr id="5" name="Organigramme : Stockage à accès séquentiel 4"/>
          <p:cNvSpPr/>
          <p:nvPr/>
        </p:nvSpPr>
        <p:spPr>
          <a:xfrm>
            <a:off x="575894" y="3116687"/>
            <a:ext cx="2077154" cy="2356834"/>
          </a:xfrm>
          <a:prstGeom prst="flowChartMagneticTap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dirty="0" smtClean="0"/>
              <a:t>Facteurs de risque ou d’échec… </a:t>
            </a:r>
            <a:endParaRPr lang="fr-FR" dirty="0"/>
          </a:p>
        </p:txBody>
      </p:sp>
      <p:sp>
        <p:nvSpPr>
          <p:cNvPr id="6" name="Espace réservé du pied de page 5"/>
          <p:cNvSpPr>
            <a:spLocks noGrp="1"/>
          </p:cNvSpPr>
          <p:nvPr>
            <p:ph type="ftr" sz="quarter" idx="11"/>
          </p:nvPr>
        </p:nvSpPr>
        <p:spPr/>
        <p:txBody>
          <a:bodyPr/>
          <a:lstStyle/>
          <a:p>
            <a:r>
              <a:rPr lang="en-US" smtClean="0"/>
              <a:t>Chantal Fleurot-Douiller</a:t>
            </a:r>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49760181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1193" y="729658"/>
            <a:ext cx="5607224" cy="988332"/>
          </a:xfrm>
        </p:spPr>
        <p:txBody>
          <a:bodyPr/>
          <a:lstStyle/>
          <a:p>
            <a:r>
              <a:rPr lang="fr-FR" dirty="0" smtClean="0"/>
              <a:t>Les préceptes du « </a:t>
            </a:r>
            <a:r>
              <a:rPr lang="fr-FR" dirty="0" err="1" smtClean="0"/>
              <a:t>péda</a:t>
            </a:r>
            <a:r>
              <a:rPr lang="fr-FR" dirty="0" smtClean="0"/>
              <a:t>-andragogue » </a:t>
            </a:r>
            <a:endParaRPr lang="fr-FR" dirty="0"/>
          </a:p>
        </p:txBody>
      </p:sp>
      <p:sp>
        <p:nvSpPr>
          <p:cNvPr id="3" name="Espace réservé du contenu 2"/>
          <p:cNvSpPr>
            <a:spLocks noGrp="1"/>
          </p:cNvSpPr>
          <p:nvPr>
            <p:ph sz="half" idx="1"/>
          </p:nvPr>
        </p:nvSpPr>
        <p:spPr>
          <a:xfrm>
            <a:off x="581193" y="1893194"/>
            <a:ext cx="5422390" cy="4765183"/>
          </a:xfrm>
        </p:spPr>
        <p:txBody>
          <a:bodyPr>
            <a:normAutofit fontScale="85000" lnSpcReduction="20000"/>
          </a:bodyPr>
          <a:lstStyle/>
          <a:p>
            <a:r>
              <a:rPr lang="fr-FR" dirty="0" smtClean="0"/>
              <a:t>Prendre en compte les prérequis de l’apprenant</a:t>
            </a:r>
          </a:p>
          <a:p>
            <a:r>
              <a:rPr lang="fr-FR" dirty="0" smtClean="0"/>
              <a:t>L’adulte apprend s’il comprend</a:t>
            </a:r>
          </a:p>
          <a:p>
            <a:r>
              <a:rPr lang="fr-FR" dirty="0" smtClean="0"/>
              <a:t>Prendre en compte le vécu et l’expérience des participants</a:t>
            </a:r>
          </a:p>
          <a:p>
            <a:r>
              <a:rPr lang="fr-FR" dirty="0" smtClean="0"/>
              <a:t>Aborder la question de l’</a:t>
            </a:r>
            <a:r>
              <a:rPr lang="fr-FR" dirty="0" err="1" smtClean="0"/>
              <a:t>éval</a:t>
            </a:r>
            <a:r>
              <a:rPr lang="fr-FR" dirty="0" smtClean="0"/>
              <a:t> avec tact</a:t>
            </a:r>
          </a:p>
          <a:p>
            <a:r>
              <a:rPr lang="fr-FR" dirty="0" smtClean="0"/>
              <a:t>Accepter que l’apprenant a une démarche indépendante et qu’il évolue dans ses apprentissages</a:t>
            </a:r>
          </a:p>
          <a:p>
            <a:r>
              <a:rPr lang="fr-FR" dirty="0" smtClean="0"/>
              <a:t>Bien analyser les besoins des apprenants et du prescripteur et les comprendre </a:t>
            </a:r>
          </a:p>
          <a:p>
            <a:r>
              <a:rPr lang="fr-FR" dirty="0" smtClean="0"/>
              <a:t>Créer un climat et environnement favorable à la formation</a:t>
            </a:r>
          </a:p>
          <a:p>
            <a:r>
              <a:rPr lang="fr-FR" dirty="0" smtClean="0"/>
              <a:t>Donner du sens au projet de formation de l’apprenant</a:t>
            </a:r>
          </a:p>
          <a:p>
            <a:r>
              <a:rPr lang="fr-FR" dirty="0" smtClean="0"/>
              <a:t>Construire des séquences avec des objectifs explicites</a:t>
            </a:r>
          </a:p>
          <a:p>
            <a:r>
              <a:rPr lang="fr-FR" dirty="0" smtClean="0"/>
              <a:t>Choisir des méthodes adaptées aux objectifs (et réadaptables)</a:t>
            </a:r>
          </a:p>
          <a:p>
            <a:r>
              <a:rPr lang="fr-FR" dirty="0" smtClean="0"/>
              <a:t>Savoir accueillir l’apprenant dans sa globalité + attitude d’accueil </a:t>
            </a:r>
          </a:p>
          <a:p>
            <a:r>
              <a:rPr lang="fr-FR" dirty="0" smtClean="0"/>
              <a:t>Accompagner le parcours de la personne en formation</a:t>
            </a:r>
          </a:p>
          <a:p>
            <a:r>
              <a:rPr lang="fr-FR" dirty="0" smtClean="0"/>
              <a:t>Éviter la surcharge mentale </a:t>
            </a:r>
          </a:p>
          <a:p>
            <a:r>
              <a:rPr lang="fr-FR" dirty="0" smtClean="0"/>
              <a:t>Anticiper les dérives, penser l’imprévu </a:t>
            </a:r>
          </a:p>
        </p:txBody>
      </p:sp>
      <p:sp>
        <p:nvSpPr>
          <p:cNvPr id="4" name="Espace réservé du contenu 3"/>
          <p:cNvSpPr>
            <a:spLocks noGrp="1"/>
          </p:cNvSpPr>
          <p:nvPr>
            <p:ph sz="half" idx="2"/>
          </p:nvPr>
        </p:nvSpPr>
        <p:spPr>
          <a:xfrm>
            <a:off x="6188417" y="579550"/>
            <a:ext cx="5422392" cy="6078828"/>
          </a:xfrm>
        </p:spPr>
        <p:txBody>
          <a:bodyPr>
            <a:noAutofit/>
          </a:bodyPr>
          <a:lstStyle/>
          <a:p>
            <a:r>
              <a:rPr lang="fr-FR" sz="1600" dirty="0" smtClean="0">
                <a:solidFill>
                  <a:schemeClr val="accent3">
                    <a:lumMod val="40000"/>
                    <a:lumOff val="60000"/>
                  </a:schemeClr>
                </a:solidFill>
              </a:rPr>
              <a:t>Toujours tu respecteras et prendras en compte la personne formée</a:t>
            </a:r>
          </a:p>
          <a:p>
            <a:r>
              <a:rPr lang="fr-FR" sz="1600" dirty="0" smtClean="0">
                <a:solidFill>
                  <a:schemeClr val="accent3">
                    <a:lumMod val="40000"/>
                    <a:lumOff val="60000"/>
                  </a:schemeClr>
                </a:solidFill>
              </a:rPr>
              <a:t>S’adapter </a:t>
            </a:r>
            <a:r>
              <a:rPr lang="fr-FR" sz="1600" dirty="0" smtClean="0">
                <a:solidFill>
                  <a:schemeClr val="accent3">
                    <a:lumMod val="40000"/>
                    <a:lumOff val="60000"/>
                  </a:schemeClr>
                </a:solidFill>
                <a:sym typeface="Wingdings" panose="05000000000000000000" pitchFamily="2" charset="2"/>
              </a:rPr>
              <a:t> formateur « couteau suisse » </a:t>
            </a:r>
          </a:p>
          <a:p>
            <a:r>
              <a:rPr lang="fr-FR" sz="1600" dirty="0" smtClean="0">
                <a:solidFill>
                  <a:schemeClr val="accent3">
                    <a:lumMod val="40000"/>
                    <a:lumOff val="60000"/>
                  </a:schemeClr>
                </a:solidFill>
              </a:rPr>
              <a:t>Utiliser une pédago adaptée au public cible</a:t>
            </a:r>
          </a:p>
          <a:p>
            <a:r>
              <a:rPr lang="fr-FR" sz="1600" dirty="0" smtClean="0">
                <a:solidFill>
                  <a:schemeClr val="accent3">
                    <a:lumMod val="40000"/>
                    <a:lumOff val="60000"/>
                  </a:schemeClr>
                </a:solidFill>
              </a:rPr>
              <a:t>Être expert le plus possible dans le domaine que l’on veut / doit transmettre</a:t>
            </a:r>
          </a:p>
          <a:p>
            <a:r>
              <a:rPr lang="fr-FR" sz="1600" dirty="0" smtClean="0">
                <a:solidFill>
                  <a:schemeClr val="accent3">
                    <a:lumMod val="40000"/>
                    <a:lumOff val="60000"/>
                  </a:schemeClr>
                </a:solidFill>
              </a:rPr>
              <a:t>Proposer de l’auto et </a:t>
            </a:r>
            <a:r>
              <a:rPr lang="fr-FR" sz="1600" dirty="0" err="1" smtClean="0">
                <a:solidFill>
                  <a:schemeClr val="accent3">
                    <a:lumMod val="40000"/>
                    <a:lumOff val="60000"/>
                  </a:schemeClr>
                </a:solidFill>
              </a:rPr>
              <a:t>co</a:t>
            </a:r>
            <a:r>
              <a:rPr lang="fr-FR" sz="1600" dirty="0" smtClean="0">
                <a:solidFill>
                  <a:schemeClr val="accent3">
                    <a:lumMod val="40000"/>
                    <a:lumOff val="60000"/>
                  </a:schemeClr>
                </a:solidFill>
              </a:rPr>
              <a:t>-évaluation </a:t>
            </a:r>
          </a:p>
          <a:p>
            <a:r>
              <a:rPr lang="fr-FR" sz="1600" dirty="0" smtClean="0">
                <a:solidFill>
                  <a:schemeClr val="accent3">
                    <a:lumMod val="40000"/>
                    <a:lumOff val="60000"/>
                  </a:schemeClr>
                </a:solidFill>
              </a:rPr>
              <a:t>Être à l’écoute</a:t>
            </a:r>
          </a:p>
          <a:p>
            <a:r>
              <a:rPr lang="fr-FR" sz="1600" dirty="0" smtClean="0">
                <a:solidFill>
                  <a:schemeClr val="accent3">
                    <a:lumMod val="40000"/>
                    <a:lumOff val="60000"/>
                  </a:schemeClr>
                </a:solidFill>
              </a:rPr>
              <a:t>Promouvoir les interactions, le jeu dans le groupe</a:t>
            </a:r>
          </a:p>
          <a:p>
            <a:r>
              <a:rPr lang="fr-FR" sz="1600" dirty="0" smtClean="0">
                <a:solidFill>
                  <a:schemeClr val="accent3">
                    <a:lumMod val="40000"/>
                    <a:lumOff val="60000"/>
                  </a:schemeClr>
                </a:solidFill>
              </a:rPr>
              <a:t>Accepter que l’apprenant nous apprend aussi des choses et lui laisser la place </a:t>
            </a:r>
            <a:r>
              <a:rPr lang="fr-FR" sz="1600" dirty="0" smtClean="0">
                <a:solidFill>
                  <a:schemeClr val="accent3">
                    <a:lumMod val="40000"/>
                    <a:lumOff val="60000"/>
                  </a:schemeClr>
                </a:solidFill>
                <a:sym typeface="Wingdings" panose="05000000000000000000" pitchFamily="2" charset="2"/>
              </a:rPr>
              <a:t> s’inscrire dans un principe d’altérité</a:t>
            </a:r>
          </a:p>
          <a:p>
            <a:r>
              <a:rPr lang="fr-FR" sz="1600" dirty="0" smtClean="0">
                <a:solidFill>
                  <a:schemeClr val="accent3">
                    <a:lumMod val="40000"/>
                    <a:lumOff val="60000"/>
                  </a:schemeClr>
                </a:solidFill>
                <a:sym typeface="Wingdings" panose="05000000000000000000" pitchFamily="2" charset="2"/>
              </a:rPr>
              <a:t>Penser des temps de présentations type « brises glace »  favoriser une bonne dynamique de gp</a:t>
            </a:r>
          </a:p>
          <a:p>
            <a:r>
              <a:rPr lang="fr-FR" sz="1600" dirty="0" smtClean="0">
                <a:solidFill>
                  <a:schemeClr val="accent3">
                    <a:lumMod val="40000"/>
                    <a:lumOff val="60000"/>
                  </a:schemeClr>
                </a:solidFill>
                <a:sym typeface="Wingdings" panose="05000000000000000000" pitchFamily="2" charset="2"/>
              </a:rPr>
              <a:t>Évaluer la fatigue de l’apprenant </a:t>
            </a:r>
          </a:p>
          <a:p>
            <a:r>
              <a:rPr lang="fr-FR" sz="1600" dirty="0" smtClean="0">
                <a:solidFill>
                  <a:schemeClr val="accent3">
                    <a:lumMod val="40000"/>
                    <a:lumOff val="60000"/>
                  </a:schemeClr>
                </a:solidFill>
                <a:sym typeface="Wingdings" panose="05000000000000000000" pitchFamily="2" charset="2"/>
              </a:rPr>
              <a:t>Prévoir des temps de feed-back réguliers avec les apprenants + valorisation régulière </a:t>
            </a:r>
          </a:p>
          <a:p>
            <a:r>
              <a:rPr lang="fr-FR" sz="1600" dirty="0" smtClean="0">
                <a:solidFill>
                  <a:schemeClr val="accent3">
                    <a:lumMod val="40000"/>
                    <a:lumOff val="60000"/>
                  </a:schemeClr>
                </a:solidFill>
                <a:sym typeface="Wingdings" panose="05000000000000000000" pitchFamily="2" charset="2"/>
              </a:rPr>
              <a:t>Négocier les objectifs, remédier, différencier pour les « moins motivés » </a:t>
            </a:r>
          </a:p>
        </p:txBody>
      </p:sp>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53781278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PRECEPTES DU PEDA-ANDRAGOQUE</a:t>
            </a:r>
            <a:endParaRPr lang="fr-FR" dirty="0"/>
          </a:p>
        </p:txBody>
      </p:sp>
      <p:sp>
        <p:nvSpPr>
          <p:cNvPr id="3" name="Espace réservé du contenu 2"/>
          <p:cNvSpPr>
            <a:spLocks noGrp="1"/>
          </p:cNvSpPr>
          <p:nvPr>
            <p:ph sz="half" idx="1"/>
          </p:nvPr>
        </p:nvSpPr>
        <p:spPr>
          <a:xfrm>
            <a:off x="581193" y="2150729"/>
            <a:ext cx="5422390" cy="4520527"/>
          </a:xfrm>
        </p:spPr>
        <p:txBody>
          <a:bodyPr>
            <a:normAutofit/>
          </a:bodyPr>
          <a:lstStyle/>
          <a:p>
            <a:r>
              <a:rPr lang="fr-FR" sz="1400" b="1" dirty="0"/>
              <a:t>1	Tu ex­pli­que­ras de fa­çon que l’apprenant puisse com­prendre.</a:t>
            </a:r>
            <a:endParaRPr lang="fr-FR" sz="1400" dirty="0"/>
          </a:p>
          <a:p>
            <a:endParaRPr lang="fr-FR" sz="1400" dirty="0"/>
          </a:p>
          <a:p>
            <a:r>
              <a:rPr lang="fr-FR" sz="1400" b="1" dirty="0"/>
              <a:t>2	Tu dé­fi­ni­ras tes ob­jec­tifs et les fe­ras re­con­naître par lui.</a:t>
            </a:r>
            <a:endParaRPr lang="fr-FR" sz="1400" dirty="0"/>
          </a:p>
          <a:p>
            <a:endParaRPr lang="fr-FR" sz="1400" dirty="0"/>
          </a:p>
          <a:p>
            <a:r>
              <a:rPr lang="fr-FR" sz="1400" b="1" dirty="0"/>
              <a:t>3	Tu éva­lue­ras au pré­a­lable ses ni­veaux de connais­sances et ses centres d'in­té­rêt.</a:t>
            </a:r>
            <a:endParaRPr lang="fr-FR" sz="1400" dirty="0"/>
          </a:p>
          <a:p>
            <a:endParaRPr lang="fr-FR" sz="1400" dirty="0"/>
          </a:p>
          <a:p>
            <a:r>
              <a:rPr lang="fr-FR" sz="1400" b="1" dirty="0"/>
              <a:t>4	Tu fe­ras confiance à l’apprenant et t'in­té­res­se­ras à lui.</a:t>
            </a:r>
            <a:endParaRPr lang="fr-FR" sz="1400" dirty="0"/>
          </a:p>
          <a:p>
            <a:endParaRPr lang="fr-FR" sz="1400" dirty="0"/>
          </a:p>
          <a:p>
            <a:r>
              <a:rPr lang="fr-FR" sz="1400" b="1" dirty="0"/>
              <a:t>5	Ta su­pé­rio­ri­té ne ma­ni­fes­te­ras ni l’apprenant ne dé­cou­ra­ge­ras.</a:t>
            </a:r>
            <a:endParaRPr lang="fr-FR" sz="1400" dirty="0"/>
          </a:p>
          <a:p>
            <a:pPr marL="0" indent="0">
              <a:buNone/>
            </a:pPr>
            <a:endParaRPr lang="fr-FR" sz="1400" dirty="0"/>
          </a:p>
          <a:p>
            <a:r>
              <a:rPr lang="fr-FR" sz="1400" b="1" dirty="0"/>
              <a:t>6	A com­mu­ni­quer ton sa­voir, tu pren­dras plai­sir.</a:t>
            </a:r>
            <a:endParaRPr lang="fr-FR" sz="1400" dirty="0"/>
          </a:p>
          <a:p>
            <a:pPr marL="0" indent="0">
              <a:buNone/>
            </a:pPr>
            <a:endParaRPr lang="fr-FR" sz="1400" dirty="0"/>
          </a:p>
        </p:txBody>
      </p:sp>
      <p:sp>
        <p:nvSpPr>
          <p:cNvPr id="4" name="Espace réservé du contenu 3"/>
          <p:cNvSpPr>
            <a:spLocks noGrp="1"/>
          </p:cNvSpPr>
          <p:nvPr>
            <p:ph sz="half" idx="2"/>
          </p:nvPr>
        </p:nvSpPr>
        <p:spPr>
          <a:xfrm>
            <a:off x="6188417" y="2485580"/>
            <a:ext cx="5422392" cy="3633047"/>
          </a:xfrm>
        </p:spPr>
        <p:txBody>
          <a:bodyPr>
            <a:noAutofit/>
          </a:bodyPr>
          <a:lstStyle/>
          <a:p>
            <a:r>
              <a:rPr lang="fr-FR" sz="1400" b="1" dirty="0"/>
              <a:t>7	Tu im­pli­que­ras pro­gres­si­ve­ment l’apprenant dans son propre ap­pren­tis­sage et dé­com­po­se­ras en phases im­por­tantes son ef­fort.</a:t>
            </a:r>
            <a:endParaRPr lang="fr-FR" sz="1400" dirty="0"/>
          </a:p>
          <a:p>
            <a:pPr marL="0" indent="0">
              <a:buNone/>
            </a:pPr>
            <a:r>
              <a:rPr lang="fr-FR" sz="1400" b="1" dirty="0"/>
              <a:t> </a:t>
            </a:r>
            <a:endParaRPr lang="fr-FR" sz="1400" dirty="0"/>
          </a:p>
          <a:p>
            <a:r>
              <a:rPr lang="fr-FR" sz="1400" b="1" dirty="0"/>
              <a:t>8	Tu dé­ter­mi­ne­ras au­pa­ra­vant les points-clés à faire com­prendre et les contrô­le­ras au fur et à me­su­re.</a:t>
            </a:r>
            <a:endParaRPr lang="fr-FR" sz="1400" dirty="0"/>
          </a:p>
          <a:p>
            <a:pPr marL="0" indent="0">
              <a:buNone/>
            </a:pPr>
            <a:r>
              <a:rPr lang="fr-FR" sz="1400" b="1" dirty="0"/>
              <a:t> </a:t>
            </a:r>
            <a:endParaRPr lang="fr-FR" sz="1400" dirty="0"/>
          </a:p>
          <a:p>
            <a:r>
              <a:rPr lang="fr-FR" sz="1400" b="1" dirty="0"/>
              <a:t>9	Tu or­ga­ni­se­ras les er­reurs de l'apprenant et tu lui fe­ras </a:t>
            </a:r>
            <a:r>
              <a:rPr lang="fr-FR" sz="1400" b="1" dirty="0" smtClean="0"/>
              <a:t>dé­cou­vrir </a:t>
            </a:r>
            <a:r>
              <a:rPr lang="fr-FR" sz="1400" b="1" dirty="0"/>
              <a:t>ce qu'il doit ap­prendre.</a:t>
            </a:r>
            <a:endParaRPr lang="fr-FR" sz="1400" dirty="0"/>
          </a:p>
          <a:p>
            <a:pPr marL="0" indent="0">
              <a:buNone/>
            </a:pPr>
            <a:r>
              <a:rPr lang="fr-FR" sz="1400" b="1" dirty="0"/>
              <a:t> </a:t>
            </a:r>
            <a:endParaRPr lang="fr-FR" sz="1400" dirty="0"/>
          </a:p>
          <a:p>
            <a:r>
              <a:rPr lang="fr-FR" sz="1400" b="1" dirty="0"/>
              <a:t>10	Tu sus­ci­te­ras sa ré­flexion et la gui­de­ras pro­gres­si­ve­ment plu­tôt que de faire toi-mê­me.</a:t>
            </a:r>
            <a:endParaRPr lang="fr-FR" sz="1400" dirty="0"/>
          </a:p>
          <a:p>
            <a:pPr marL="0" indent="0">
              <a:buNone/>
            </a:pPr>
            <a:r>
              <a:rPr lang="fr-FR" sz="1400" b="1" dirty="0"/>
              <a:t> </a:t>
            </a:r>
            <a:endParaRPr lang="fr-FR" sz="1400" dirty="0"/>
          </a:p>
          <a:p>
            <a:r>
              <a:rPr lang="fr-FR" sz="1400" b="1" dirty="0"/>
              <a:t>11	Un cli­mat d'in­té­rêt et de confiance tu crée­ras et ex­pli­que­ras le pour­quoi des connaissances à acquérir et des compétences à construire</a:t>
            </a:r>
            <a:r>
              <a:rPr lang="fr-FR" sz="1400" b="1" dirty="0" smtClean="0"/>
              <a:t>.</a:t>
            </a:r>
            <a:endParaRPr lang="fr-FR" sz="1400" dirty="0"/>
          </a:p>
        </p:txBody>
      </p:sp>
      <p:sp>
        <p:nvSpPr>
          <p:cNvPr id="5" name="ZoneTexte 4"/>
          <p:cNvSpPr txBox="1"/>
          <p:nvPr/>
        </p:nvSpPr>
        <p:spPr>
          <a:xfrm>
            <a:off x="6503831" y="22698"/>
            <a:ext cx="5365058" cy="646331"/>
          </a:xfrm>
          <a:prstGeom prst="rect">
            <a:avLst/>
          </a:prstGeom>
          <a:noFill/>
        </p:spPr>
        <p:txBody>
          <a:bodyPr wrap="none" rtlCol="0">
            <a:spAutoFit/>
          </a:bodyPr>
          <a:lstStyle/>
          <a:p>
            <a:r>
              <a:rPr lang="fr-FR" i="1" dirty="0">
                <a:solidFill>
                  <a:srgbClr val="7030A0"/>
                </a:solidFill>
              </a:rPr>
              <a:t>Georges Chappaz – Hermès Formation – Conseil - Création</a:t>
            </a:r>
            <a:endParaRPr lang="fr-FR" dirty="0">
              <a:solidFill>
                <a:srgbClr val="7030A0"/>
              </a:solidFill>
            </a:endParaRPr>
          </a:p>
          <a:p>
            <a:endParaRPr lang="fr-FR" dirty="0">
              <a:solidFill>
                <a:srgbClr val="7030A0"/>
              </a:solidFill>
            </a:endParaRPr>
          </a:p>
        </p:txBody>
      </p:sp>
      <p:sp>
        <p:nvSpPr>
          <p:cNvPr id="6" name="Espace réservé du pied de page 5"/>
          <p:cNvSpPr>
            <a:spLocks noGrp="1"/>
          </p:cNvSpPr>
          <p:nvPr>
            <p:ph type="ftr" sz="quarter" idx="11"/>
          </p:nvPr>
        </p:nvSpPr>
        <p:spPr/>
        <p:txBody>
          <a:bodyPr/>
          <a:lstStyle/>
          <a:p>
            <a:r>
              <a:rPr lang="en-US" smtClean="0"/>
              <a:t>Chantal Fleurot-Douiller</a:t>
            </a:r>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15560843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Jeudi matin :  accueil</a:t>
            </a:r>
            <a:endParaRPr lang="fr-FR" dirty="0"/>
          </a:p>
        </p:txBody>
      </p:sp>
      <p:sp>
        <p:nvSpPr>
          <p:cNvPr id="3" name="Espace réservé du contenu 2"/>
          <p:cNvSpPr>
            <a:spLocks noGrp="1"/>
          </p:cNvSpPr>
          <p:nvPr>
            <p:ph idx="1"/>
          </p:nvPr>
        </p:nvSpPr>
        <p:spPr>
          <a:xfrm>
            <a:off x="1263773" y="2859110"/>
            <a:ext cx="10140974" cy="3361386"/>
          </a:xfrm>
          <a:solidFill>
            <a:schemeClr val="accent1">
              <a:lumMod val="10000"/>
              <a:lumOff val="90000"/>
            </a:schemeClr>
          </a:solidFill>
        </p:spPr>
        <p:txBody>
          <a:bodyPr>
            <a:normAutofit/>
          </a:bodyPr>
          <a:lstStyle/>
          <a:p>
            <a:pPr marL="0" indent="0">
              <a:buNone/>
            </a:pPr>
            <a:r>
              <a:rPr lang="fr-FR" sz="2400" b="1" dirty="0">
                <a:solidFill>
                  <a:schemeClr val="accent2"/>
                </a:solidFill>
              </a:rPr>
              <a:t>Accueil</a:t>
            </a:r>
            <a:r>
              <a:rPr lang="fr-FR" sz="2400" dirty="0">
                <a:solidFill>
                  <a:schemeClr val="accent2"/>
                </a:solidFill>
              </a:rPr>
              <a:t> : </a:t>
            </a:r>
            <a:r>
              <a:rPr lang="fr-FR" sz="2400" i="1" dirty="0" smtClean="0">
                <a:sym typeface="Wingdings" panose="05000000000000000000" pitchFamily="2" charset="2"/>
              </a:rPr>
              <a:t> </a:t>
            </a:r>
            <a:endParaRPr lang="fr-FR" sz="2400" i="1" dirty="0" smtClean="0"/>
          </a:p>
          <a:p>
            <a:r>
              <a:rPr lang="fr-FR" sz="2400" i="1" dirty="0" smtClean="0">
                <a:solidFill>
                  <a:schemeClr val="accent3">
                    <a:lumMod val="50000"/>
                  </a:schemeClr>
                </a:solidFill>
              </a:rPr>
              <a:t>L’échelle du temps </a:t>
            </a:r>
            <a:r>
              <a:rPr lang="fr-FR" sz="2400" dirty="0" smtClean="0"/>
              <a:t>? = réveil pédagogique (tour de table) </a:t>
            </a:r>
          </a:p>
          <a:p>
            <a:r>
              <a:rPr lang="fr-FR" sz="2400" dirty="0" smtClean="0"/>
              <a:t>Au programme de la matinée :</a:t>
            </a:r>
          </a:p>
          <a:p>
            <a:pPr marL="1087200" lvl="2" indent="-457200">
              <a:buFont typeface="+mj-lt"/>
              <a:buAutoNum type="arabicPeriod"/>
            </a:pPr>
            <a:r>
              <a:rPr lang="fr-FR" sz="2000" dirty="0" smtClean="0"/>
              <a:t>Synthèse sur ANDRAGOGIE : apports théoriques</a:t>
            </a:r>
          </a:p>
          <a:p>
            <a:pPr marL="1087200" lvl="2" indent="-457200">
              <a:buFont typeface="+mj-lt"/>
              <a:buAutoNum type="arabicPeriod"/>
            </a:pPr>
            <a:r>
              <a:rPr lang="fr-FR" sz="2000" dirty="0" smtClean="0"/>
              <a:t>Débat et jeu PRISME avec Georges </a:t>
            </a:r>
          </a:p>
          <a:p>
            <a:pPr marL="1087200" lvl="2" indent="-457200">
              <a:buFont typeface="+mj-lt"/>
              <a:buAutoNum type="arabicPeriod"/>
            </a:pPr>
            <a:r>
              <a:rPr lang="fr-FR" sz="2000" dirty="0" smtClean="0"/>
              <a:t>Casse-tête d’experts sur la DIDACTIQUE</a:t>
            </a:r>
            <a:endParaRPr lang="fr-FR" sz="2000" dirty="0"/>
          </a:p>
        </p:txBody>
      </p:sp>
      <p:sp>
        <p:nvSpPr>
          <p:cNvPr id="4" name="Larme 3"/>
          <p:cNvSpPr/>
          <p:nvPr/>
        </p:nvSpPr>
        <p:spPr>
          <a:xfrm>
            <a:off x="393626" y="3168203"/>
            <a:ext cx="676962" cy="592429"/>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45’</a:t>
            </a:r>
            <a:endParaRPr lang="fr-FR" dirty="0"/>
          </a:p>
        </p:txBody>
      </p:sp>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151329536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a:t>
            </a:r>
            <a:r>
              <a:rPr lang="fr-FR" baseline="30000" dirty="0" smtClean="0"/>
              <a:t>er</a:t>
            </a:r>
            <a:r>
              <a:rPr lang="fr-FR" dirty="0" smtClean="0"/>
              <a:t> temps : point sur l’andragogie </a:t>
            </a:r>
            <a:endParaRPr lang="fr-FR" dirty="0"/>
          </a:p>
        </p:txBody>
      </p:sp>
      <p:sp>
        <p:nvSpPr>
          <p:cNvPr id="3" name="Espace réservé du texte 2"/>
          <p:cNvSpPr>
            <a:spLocks noGrp="1"/>
          </p:cNvSpPr>
          <p:nvPr>
            <p:ph type="body" idx="1"/>
          </p:nvPr>
        </p:nvSpPr>
        <p:spPr/>
        <p:txBody>
          <a:bodyPr/>
          <a:lstStyle/>
          <a:p>
            <a:r>
              <a:rPr lang="fr-FR" dirty="0" smtClean="0"/>
              <a:t>Et les apprentissages </a:t>
            </a:r>
            <a:endParaRPr lang="fr-FR" dirty="0"/>
          </a:p>
        </p:txBody>
      </p:sp>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17666298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4294967295"/>
          </p:nvPr>
        </p:nvPicPr>
        <p:blipFill>
          <a:blip r:embed="rId2"/>
          <a:stretch>
            <a:fillRect/>
          </a:stretch>
        </p:blipFill>
        <p:spPr>
          <a:xfrm>
            <a:off x="1056067" y="103031"/>
            <a:ext cx="10109915" cy="6645499"/>
          </a:xfrm>
          <a:prstGeom prst="rect">
            <a:avLst/>
          </a:prstGeom>
        </p:spPr>
      </p:pic>
      <p:sp>
        <p:nvSpPr>
          <p:cNvPr id="2" name="Espace réservé du pied de page 1"/>
          <p:cNvSpPr>
            <a:spLocks noGrp="1"/>
          </p:cNvSpPr>
          <p:nvPr>
            <p:ph type="ftr" sz="quarter" idx="11"/>
          </p:nvPr>
        </p:nvSpPr>
        <p:spPr/>
        <p:txBody>
          <a:bodyPr/>
          <a:lstStyle/>
          <a:p>
            <a:r>
              <a:rPr lang="en-US" smtClean="0"/>
              <a:t>Chantal Fleurot-Douiller</a:t>
            </a:r>
            <a:endParaRPr lang="en-US" dirty="0"/>
          </a:p>
        </p:txBody>
      </p:sp>
      <p:sp>
        <p:nvSpPr>
          <p:cNvPr id="3" name="Espace réservé du numéro de diapositive 2"/>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182305461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76957" y="638618"/>
            <a:ext cx="10011753" cy="5992887"/>
          </a:xfrm>
          <a:prstGeom prst="rect">
            <a:avLst/>
          </a:prstGeom>
        </p:spPr>
      </p:pic>
      <p:sp>
        <p:nvSpPr>
          <p:cNvPr id="3" name="Espace réservé du pied de page 2"/>
          <p:cNvSpPr>
            <a:spLocks noGrp="1"/>
          </p:cNvSpPr>
          <p:nvPr>
            <p:ph type="ftr" sz="quarter" idx="11"/>
          </p:nvPr>
        </p:nvSpPr>
        <p:spPr/>
        <p:txBody>
          <a:bodyPr/>
          <a:lstStyle/>
          <a:p>
            <a:r>
              <a:rPr lang="en-US" smtClean="0"/>
              <a:t>Chantal Fleurot-Douiller</a:t>
            </a:r>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60101842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A RETENIR : andragogie</a:t>
            </a:r>
            <a:endParaRPr lang="fr-FR" sz="4000" dirty="0"/>
          </a:p>
        </p:txBody>
      </p:sp>
      <p:sp>
        <p:nvSpPr>
          <p:cNvPr id="3" name="Espace réservé du contenu 2"/>
          <p:cNvSpPr>
            <a:spLocks noGrp="1"/>
          </p:cNvSpPr>
          <p:nvPr>
            <p:ph idx="1"/>
          </p:nvPr>
        </p:nvSpPr>
        <p:spPr>
          <a:xfrm>
            <a:off x="581192" y="2180496"/>
            <a:ext cx="11029615" cy="4323335"/>
          </a:xfrm>
          <a:solidFill>
            <a:schemeClr val="bg1">
              <a:lumMod val="95000"/>
            </a:schemeClr>
          </a:solidFill>
        </p:spPr>
        <p:txBody>
          <a:bodyPr>
            <a:noAutofit/>
          </a:bodyPr>
          <a:lstStyle/>
          <a:p>
            <a:pPr marL="0" indent="0">
              <a:buNone/>
            </a:pPr>
            <a:r>
              <a:rPr lang="fr-FR" sz="2400" b="1" i="1" dirty="0" smtClean="0">
                <a:solidFill>
                  <a:schemeClr val="accent3"/>
                </a:solidFill>
                <a:effectLst>
                  <a:outerShdw blurRad="38100" dist="38100" dir="2700000" algn="tl">
                    <a:srgbClr val="000000">
                      <a:alpha val="43137"/>
                    </a:srgbClr>
                  </a:outerShdw>
                </a:effectLst>
              </a:rPr>
              <a:t>4 </a:t>
            </a:r>
            <a:r>
              <a:rPr lang="fr-FR" sz="2400" b="1" i="1" dirty="0">
                <a:solidFill>
                  <a:schemeClr val="accent3"/>
                </a:solidFill>
                <a:effectLst>
                  <a:outerShdw blurRad="38100" dist="38100" dir="2700000" algn="tl">
                    <a:srgbClr val="000000">
                      <a:alpha val="43137"/>
                    </a:srgbClr>
                  </a:outerShdw>
                </a:effectLst>
              </a:rPr>
              <a:t>principes de base (</a:t>
            </a:r>
            <a:r>
              <a:rPr lang="fr-FR" sz="2400" b="1" i="1" dirty="0" err="1">
                <a:solidFill>
                  <a:schemeClr val="accent3"/>
                </a:solidFill>
                <a:effectLst>
                  <a:outerShdw blurRad="38100" dist="38100" dir="2700000" algn="tl">
                    <a:srgbClr val="000000">
                      <a:alpha val="43137"/>
                    </a:srgbClr>
                  </a:outerShdw>
                </a:effectLst>
              </a:rPr>
              <a:t>Knowles</a:t>
            </a:r>
            <a:r>
              <a:rPr lang="fr-FR" sz="2400" b="1" i="1" dirty="0" smtClean="0">
                <a:solidFill>
                  <a:schemeClr val="accent3"/>
                </a:solidFill>
                <a:effectLst>
                  <a:outerShdw blurRad="38100" dist="38100" dir="2700000" algn="tl">
                    <a:srgbClr val="000000">
                      <a:alpha val="43137"/>
                    </a:srgbClr>
                  </a:outerShdw>
                </a:effectLst>
              </a:rPr>
              <a:t>)</a:t>
            </a:r>
          </a:p>
          <a:p>
            <a:r>
              <a:rPr lang="fr-FR" sz="2400" b="1" dirty="0">
                <a:solidFill>
                  <a:schemeClr val="accent3"/>
                </a:solidFill>
              </a:rPr>
              <a:t>Centration sur l’apprenant </a:t>
            </a:r>
            <a:r>
              <a:rPr lang="fr-FR" sz="2400" dirty="0"/>
              <a:t>pour son autonomie, son </a:t>
            </a:r>
            <a:r>
              <a:rPr lang="fr-FR" sz="2400" dirty="0" err="1"/>
              <a:t>auto-diagnostic</a:t>
            </a:r>
            <a:r>
              <a:rPr lang="fr-FR" sz="2400" dirty="0"/>
              <a:t>, son auto-évaluation, son acceptation, sa coopération</a:t>
            </a:r>
          </a:p>
          <a:p>
            <a:r>
              <a:rPr lang="fr-FR" sz="2400" dirty="0"/>
              <a:t>L’adulte apprend </a:t>
            </a:r>
            <a:r>
              <a:rPr lang="fr-FR" sz="2400" b="1" dirty="0">
                <a:solidFill>
                  <a:schemeClr val="accent3"/>
                </a:solidFill>
              </a:rPr>
              <a:t>à partir de l’expérience</a:t>
            </a:r>
          </a:p>
          <a:p>
            <a:r>
              <a:rPr lang="fr-FR" sz="2400" dirty="0"/>
              <a:t>L’apprentissage est lié aux </a:t>
            </a:r>
            <a:r>
              <a:rPr lang="fr-FR" sz="2400" b="1" dirty="0">
                <a:solidFill>
                  <a:schemeClr val="accent3"/>
                </a:solidFill>
              </a:rPr>
              <a:t>tâches développementales </a:t>
            </a:r>
            <a:r>
              <a:rPr lang="fr-FR" sz="2400" dirty="0"/>
              <a:t>– la motivation est extrinsèque</a:t>
            </a:r>
          </a:p>
          <a:p>
            <a:r>
              <a:rPr lang="fr-FR" sz="2400" b="1" dirty="0">
                <a:solidFill>
                  <a:schemeClr val="accent3"/>
                </a:solidFill>
              </a:rPr>
              <a:t>L’application immédiate </a:t>
            </a:r>
            <a:r>
              <a:rPr lang="fr-FR" sz="2400" dirty="0"/>
              <a:t>des apprentissages (centration sur la personne plus que sur les programmes)</a:t>
            </a:r>
          </a:p>
          <a:p>
            <a:endParaRPr lang="fr-FR" sz="2400" dirty="0"/>
          </a:p>
        </p:txBody>
      </p:sp>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19480979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A RETENIR : andragogie</a:t>
            </a:r>
            <a:endParaRPr lang="fr-FR" sz="4000" dirty="0"/>
          </a:p>
        </p:txBody>
      </p:sp>
      <p:sp>
        <p:nvSpPr>
          <p:cNvPr id="3" name="Espace réservé du contenu 2"/>
          <p:cNvSpPr>
            <a:spLocks noGrp="1"/>
          </p:cNvSpPr>
          <p:nvPr>
            <p:ph idx="1"/>
          </p:nvPr>
        </p:nvSpPr>
        <p:spPr>
          <a:xfrm>
            <a:off x="581192" y="2180496"/>
            <a:ext cx="11029615" cy="4323335"/>
          </a:xfrm>
          <a:solidFill>
            <a:schemeClr val="bg1">
              <a:lumMod val="95000"/>
            </a:schemeClr>
          </a:solidFill>
        </p:spPr>
        <p:txBody>
          <a:bodyPr>
            <a:noAutofit/>
          </a:bodyPr>
          <a:lstStyle/>
          <a:p>
            <a:pPr marL="0" indent="0">
              <a:buNone/>
            </a:pPr>
            <a:r>
              <a:rPr lang="fr-FR" sz="2400" b="1" i="1" dirty="0" smtClean="0">
                <a:solidFill>
                  <a:schemeClr val="accent3"/>
                </a:solidFill>
                <a:effectLst>
                  <a:outerShdw blurRad="38100" dist="38100" dir="2700000" algn="tl">
                    <a:srgbClr val="000000">
                      <a:alpha val="43137"/>
                    </a:srgbClr>
                  </a:outerShdw>
                </a:effectLst>
              </a:rPr>
              <a:t>d’où </a:t>
            </a:r>
            <a:r>
              <a:rPr lang="fr-FR" sz="2400" b="1" i="1" dirty="0">
                <a:solidFill>
                  <a:schemeClr val="accent3"/>
                </a:solidFill>
                <a:effectLst>
                  <a:outerShdw blurRad="38100" dist="38100" dir="2700000" algn="tl">
                    <a:srgbClr val="000000">
                      <a:alpha val="43137"/>
                    </a:srgbClr>
                  </a:outerShdw>
                </a:effectLst>
              </a:rPr>
              <a:t>des préconisations en formation d’adultes </a:t>
            </a:r>
            <a:r>
              <a:rPr lang="fr-FR" sz="2400" b="1" i="1" dirty="0" smtClean="0">
                <a:solidFill>
                  <a:schemeClr val="accent3"/>
                </a:solidFill>
                <a:effectLst>
                  <a:outerShdw blurRad="38100" dist="38100" dir="2700000" algn="tl">
                    <a:srgbClr val="000000">
                      <a:alpha val="43137"/>
                    </a:srgbClr>
                  </a:outerShdw>
                </a:effectLst>
              </a:rPr>
              <a:t>:</a:t>
            </a:r>
          </a:p>
          <a:p>
            <a:r>
              <a:rPr lang="fr-FR" sz="2400" b="1" dirty="0">
                <a:solidFill>
                  <a:schemeClr val="accent3"/>
                </a:solidFill>
              </a:rPr>
              <a:t>Instaurer un climat </a:t>
            </a:r>
            <a:r>
              <a:rPr lang="fr-FR" sz="2400" dirty="0"/>
              <a:t>de confiance et de reconnaissance</a:t>
            </a:r>
            <a:r>
              <a:rPr lang="fr-FR" sz="2400" b="1" dirty="0"/>
              <a:t> </a:t>
            </a:r>
            <a:r>
              <a:rPr lang="fr-FR" sz="2400" b="1" dirty="0">
                <a:solidFill>
                  <a:schemeClr val="accent3"/>
                </a:solidFill>
              </a:rPr>
              <a:t>propice aux apprentissages</a:t>
            </a:r>
            <a:endParaRPr lang="fr-FR" sz="2400" dirty="0">
              <a:solidFill>
                <a:schemeClr val="accent3"/>
              </a:solidFill>
            </a:endParaRPr>
          </a:p>
          <a:p>
            <a:r>
              <a:rPr lang="fr-FR" sz="2400" b="1" dirty="0">
                <a:solidFill>
                  <a:schemeClr val="accent3"/>
                </a:solidFill>
              </a:rPr>
              <a:t>Diagnostiquer les besoins </a:t>
            </a:r>
          </a:p>
          <a:p>
            <a:r>
              <a:rPr lang="fr-FR" sz="2400" dirty="0"/>
              <a:t>Créer un mécanisme de planification et de régulation </a:t>
            </a:r>
            <a:r>
              <a:rPr lang="fr-FR" sz="2400" b="1" dirty="0">
                <a:solidFill>
                  <a:schemeClr val="accent3"/>
                </a:solidFill>
              </a:rPr>
              <a:t>incluant les apprenants</a:t>
            </a:r>
          </a:p>
          <a:p>
            <a:r>
              <a:rPr lang="fr-FR" sz="2400" dirty="0"/>
              <a:t>Formuler et expliciter </a:t>
            </a:r>
            <a:r>
              <a:rPr lang="fr-FR" sz="2400" b="1" dirty="0">
                <a:solidFill>
                  <a:schemeClr val="accent3"/>
                </a:solidFill>
              </a:rPr>
              <a:t>les objectifs</a:t>
            </a:r>
            <a:r>
              <a:rPr lang="fr-FR" sz="2400" b="1" dirty="0">
                <a:solidFill>
                  <a:schemeClr val="accent1">
                    <a:lumMod val="20000"/>
                    <a:lumOff val="80000"/>
                  </a:schemeClr>
                </a:solidFill>
              </a:rPr>
              <a:t>, </a:t>
            </a:r>
            <a:r>
              <a:rPr lang="fr-FR" sz="2400" dirty="0"/>
              <a:t>concevoir des </a:t>
            </a:r>
            <a:r>
              <a:rPr lang="fr-FR" sz="2400" b="1" dirty="0">
                <a:solidFill>
                  <a:schemeClr val="accent3"/>
                </a:solidFill>
              </a:rPr>
              <a:t>expériences de l’apprentissage</a:t>
            </a:r>
          </a:p>
          <a:p>
            <a:r>
              <a:rPr lang="fr-FR" sz="2400" dirty="0"/>
              <a:t>Penser</a:t>
            </a:r>
            <a:r>
              <a:rPr lang="fr-FR" sz="2400" dirty="0">
                <a:solidFill>
                  <a:schemeClr val="accent1">
                    <a:lumMod val="20000"/>
                    <a:lumOff val="80000"/>
                  </a:schemeClr>
                </a:solidFill>
              </a:rPr>
              <a:t> </a:t>
            </a:r>
            <a:r>
              <a:rPr lang="fr-FR" sz="2400" b="1" dirty="0">
                <a:solidFill>
                  <a:schemeClr val="accent3"/>
                </a:solidFill>
              </a:rPr>
              <a:t>l’évaluation</a:t>
            </a:r>
            <a:r>
              <a:rPr lang="fr-FR" sz="2400" b="1" dirty="0">
                <a:solidFill>
                  <a:schemeClr val="accent1">
                    <a:lumMod val="20000"/>
                    <a:lumOff val="80000"/>
                  </a:schemeClr>
                </a:solidFill>
              </a:rPr>
              <a:t> </a:t>
            </a:r>
            <a:r>
              <a:rPr lang="fr-FR" sz="2400" dirty="0"/>
              <a:t>de la formation</a:t>
            </a:r>
          </a:p>
          <a:p>
            <a:pPr marL="0" indent="0">
              <a:buNone/>
            </a:pPr>
            <a:endParaRPr lang="fr-FR" sz="2400" dirty="0"/>
          </a:p>
        </p:txBody>
      </p:sp>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41067078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Mercredi </a:t>
            </a:r>
            <a:r>
              <a:rPr lang="fr-FR" dirty="0" err="1" smtClean="0"/>
              <a:t>apm</a:t>
            </a:r>
            <a:r>
              <a:rPr lang="fr-FR" dirty="0" smtClean="0"/>
              <a:t> :  accueil</a:t>
            </a:r>
            <a:endParaRPr lang="fr-FR" dirty="0"/>
          </a:p>
        </p:txBody>
      </p:sp>
      <p:sp>
        <p:nvSpPr>
          <p:cNvPr id="3" name="Espace réservé du contenu 2"/>
          <p:cNvSpPr>
            <a:spLocks noGrp="1"/>
          </p:cNvSpPr>
          <p:nvPr>
            <p:ph idx="1"/>
          </p:nvPr>
        </p:nvSpPr>
        <p:spPr>
          <a:xfrm>
            <a:off x="1263773" y="2859110"/>
            <a:ext cx="10140974" cy="2948174"/>
          </a:xfrm>
          <a:solidFill>
            <a:schemeClr val="accent1">
              <a:lumMod val="10000"/>
              <a:lumOff val="90000"/>
            </a:schemeClr>
          </a:solidFill>
        </p:spPr>
        <p:txBody>
          <a:bodyPr>
            <a:normAutofit/>
          </a:bodyPr>
          <a:lstStyle/>
          <a:p>
            <a:pPr marL="0" indent="0">
              <a:buNone/>
            </a:pPr>
            <a:r>
              <a:rPr lang="fr-FR" sz="2400" b="1" dirty="0">
                <a:solidFill>
                  <a:schemeClr val="accent2"/>
                </a:solidFill>
              </a:rPr>
              <a:t>Accueil</a:t>
            </a:r>
            <a:r>
              <a:rPr lang="fr-FR" sz="2400" dirty="0">
                <a:solidFill>
                  <a:schemeClr val="accent2"/>
                </a:solidFill>
              </a:rPr>
              <a:t> : </a:t>
            </a:r>
            <a:r>
              <a:rPr lang="fr-FR" sz="2400" i="1" dirty="0">
                <a:sym typeface="Wingdings" panose="05000000000000000000" pitchFamily="2" charset="2"/>
              </a:rPr>
              <a:t> les formateurs </a:t>
            </a:r>
            <a:endParaRPr lang="fr-FR" sz="2400" i="1" dirty="0"/>
          </a:p>
          <a:p>
            <a:r>
              <a:rPr lang="fr-FR" sz="2400" b="1" i="1" dirty="0" smtClean="0">
                <a:solidFill>
                  <a:schemeClr val="accent3">
                    <a:lumMod val="50000"/>
                  </a:schemeClr>
                </a:solidFill>
              </a:rPr>
              <a:t>Dans vos valises … </a:t>
            </a:r>
            <a:r>
              <a:rPr lang="fr-FR" sz="2400" dirty="0" smtClean="0"/>
              <a:t>(tour de table) : un mot-souvenir-apprentissage pour illustrer la 1</a:t>
            </a:r>
            <a:r>
              <a:rPr lang="fr-FR" sz="2400" baseline="30000" dirty="0" smtClean="0"/>
              <a:t>ère</a:t>
            </a:r>
            <a:r>
              <a:rPr lang="fr-FR" sz="2400" dirty="0" smtClean="0"/>
              <a:t> session BC2 + un mot pour dire ce qui qui a fait écho dans vos pratiques pro au BC2</a:t>
            </a:r>
          </a:p>
          <a:p>
            <a:r>
              <a:rPr lang="fr-FR" sz="2400" dirty="0" smtClean="0"/>
              <a:t>Présentation </a:t>
            </a:r>
            <a:r>
              <a:rPr lang="fr-FR" sz="2400" dirty="0"/>
              <a:t>des objectifs de la </a:t>
            </a:r>
            <a:r>
              <a:rPr lang="fr-FR" sz="2400" dirty="0" smtClean="0"/>
              <a:t>session</a:t>
            </a:r>
          </a:p>
          <a:p>
            <a:r>
              <a:rPr lang="fr-FR" sz="2400" dirty="0" smtClean="0"/>
              <a:t>Retours sur </a:t>
            </a:r>
            <a:r>
              <a:rPr lang="fr-FR" sz="2400" dirty="0"/>
              <a:t>les travaux postés sur le </a:t>
            </a:r>
            <a:r>
              <a:rPr lang="fr-FR" sz="2400" dirty="0" smtClean="0"/>
              <a:t>padlet</a:t>
            </a:r>
            <a:endParaRPr lang="fr-FR" sz="2400" dirty="0"/>
          </a:p>
        </p:txBody>
      </p:sp>
      <p:sp>
        <p:nvSpPr>
          <p:cNvPr id="4" name="Larme 3"/>
          <p:cNvSpPr/>
          <p:nvPr/>
        </p:nvSpPr>
        <p:spPr>
          <a:xfrm>
            <a:off x="393626" y="3168203"/>
            <a:ext cx="676962" cy="592429"/>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 h</a:t>
            </a:r>
            <a:endParaRPr lang="fr-FR" dirty="0"/>
          </a:p>
        </p:txBody>
      </p:sp>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69153743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A RETENIR : andragogie</a:t>
            </a:r>
            <a:endParaRPr lang="fr-FR" sz="4000" dirty="0"/>
          </a:p>
        </p:txBody>
      </p:sp>
      <p:sp>
        <p:nvSpPr>
          <p:cNvPr id="3" name="Espace réservé du contenu 2"/>
          <p:cNvSpPr>
            <a:spLocks noGrp="1"/>
          </p:cNvSpPr>
          <p:nvPr>
            <p:ph idx="1"/>
          </p:nvPr>
        </p:nvSpPr>
        <p:spPr>
          <a:xfrm>
            <a:off x="581193" y="2180496"/>
            <a:ext cx="6527946" cy="4323335"/>
          </a:xfrm>
          <a:solidFill>
            <a:schemeClr val="bg1">
              <a:lumMod val="95000"/>
            </a:schemeClr>
          </a:solidFill>
        </p:spPr>
        <p:txBody>
          <a:bodyPr>
            <a:noAutofit/>
          </a:bodyPr>
          <a:lstStyle/>
          <a:p>
            <a:pPr marL="0" indent="0">
              <a:buNone/>
            </a:pPr>
            <a:r>
              <a:rPr lang="fr-FR" sz="2400" b="1" i="1" dirty="0" smtClean="0">
                <a:solidFill>
                  <a:schemeClr val="accent3"/>
                </a:solidFill>
                <a:effectLst>
                  <a:outerShdw blurRad="38100" dist="38100" dir="2700000" algn="tl">
                    <a:srgbClr val="000000">
                      <a:alpha val="43137"/>
                    </a:srgbClr>
                  </a:outerShdw>
                </a:effectLst>
              </a:rPr>
              <a:t>PRINCIPES PRATIQUES : </a:t>
            </a:r>
          </a:p>
          <a:p>
            <a:pPr lvl="1"/>
            <a:r>
              <a:rPr lang="fr-FR" sz="2400" dirty="0"/>
              <a:t>Réponse aux besoins pour motiver</a:t>
            </a:r>
          </a:p>
          <a:p>
            <a:pPr lvl="1"/>
            <a:r>
              <a:rPr lang="fr-FR" sz="2400" dirty="0"/>
              <a:t>Participation active </a:t>
            </a:r>
          </a:p>
          <a:p>
            <a:pPr lvl="1"/>
            <a:r>
              <a:rPr lang="fr-FR" sz="2400" dirty="0"/>
              <a:t>Expérience vécue </a:t>
            </a:r>
          </a:p>
          <a:p>
            <a:pPr lvl="1"/>
            <a:r>
              <a:rPr lang="fr-FR" sz="2400" dirty="0"/>
              <a:t>Résolution de problèmes </a:t>
            </a:r>
          </a:p>
          <a:p>
            <a:pPr lvl="1"/>
            <a:r>
              <a:rPr lang="fr-FR" sz="2400" dirty="0"/>
              <a:t>Application immédiate </a:t>
            </a:r>
          </a:p>
          <a:p>
            <a:pPr lvl="1"/>
            <a:r>
              <a:rPr lang="fr-FR" sz="2400" dirty="0"/>
              <a:t>Partage, analyse et mutualisation de pratiques</a:t>
            </a:r>
          </a:p>
          <a:p>
            <a:r>
              <a:rPr lang="fr-FR" sz="2400" i="1" dirty="0">
                <a:solidFill>
                  <a:schemeClr val="accent3"/>
                </a:solidFill>
              </a:rPr>
              <a:t>Kant «La pratique sans la théorie est aveugle. La théorie sans la pratique est impuissante».</a:t>
            </a:r>
            <a:endParaRPr lang="fr-FR" sz="2400" dirty="0">
              <a:solidFill>
                <a:schemeClr val="accent3"/>
              </a:solidFill>
            </a:endParaRPr>
          </a:p>
        </p:txBody>
      </p:sp>
      <p:pic>
        <p:nvPicPr>
          <p:cNvPr id="4" name="Image 3"/>
          <p:cNvPicPr>
            <a:picLocks noChangeAspect="1"/>
          </p:cNvPicPr>
          <p:nvPr/>
        </p:nvPicPr>
        <p:blipFill>
          <a:blip r:embed="rId2"/>
          <a:stretch>
            <a:fillRect/>
          </a:stretch>
        </p:blipFill>
        <p:spPr>
          <a:xfrm>
            <a:off x="7289443" y="2180496"/>
            <a:ext cx="4430332" cy="4323335"/>
          </a:xfrm>
          <a:prstGeom prst="rect">
            <a:avLst/>
          </a:prstGeom>
        </p:spPr>
      </p:pic>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7926158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3640" y="595926"/>
            <a:ext cx="11294772" cy="1115188"/>
          </a:xfrm>
          <a:solidFill>
            <a:schemeClr val="bg1">
              <a:lumMod val="95000"/>
            </a:schemeClr>
          </a:solidFill>
        </p:spPr>
        <p:txBody>
          <a:bodyPr>
            <a:noAutofit/>
          </a:bodyPr>
          <a:lstStyle/>
          <a:p>
            <a:r>
              <a:rPr lang="fr-FR" b="1" cap="none" dirty="0" smtClean="0">
                <a:solidFill>
                  <a:schemeClr val="accent3">
                    <a:lumMod val="60000"/>
                    <a:lumOff val="40000"/>
                  </a:schemeClr>
                </a:solidFill>
              </a:rPr>
              <a:t>C’est </a:t>
            </a:r>
            <a:r>
              <a:rPr lang="fr-FR" b="1" cap="none" dirty="0">
                <a:solidFill>
                  <a:schemeClr val="accent3">
                    <a:lumMod val="60000"/>
                    <a:lumOff val="40000"/>
                  </a:schemeClr>
                </a:solidFill>
              </a:rPr>
              <a:t>en faisant que l’on </a:t>
            </a:r>
            <a:r>
              <a:rPr lang="fr-FR" b="1" cap="none" dirty="0" smtClean="0">
                <a:solidFill>
                  <a:schemeClr val="accent3">
                    <a:lumMod val="60000"/>
                    <a:lumOff val="40000"/>
                  </a:schemeClr>
                </a:solidFill>
              </a:rPr>
              <a:t>apprend</a:t>
            </a:r>
            <a:r>
              <a:rPr lang="fr-FR" cap="none" dirty="0" smtClean="0">
                <a:solidFill>
                  <a:schemeClr val="accent3">
                    <a:lumMod val="60000"/>
                    <a:lumOff val="40000"/>
                  </a:schemeClr>
                </a:solidFill>
              </a:rPr>
              <a:t> ! A </a:t>
            </a:r>
            <a:r>
              <a:rPr lang="fr-FR" cap="none" dirty="0">
                <a:solidFill>
                  <a:schemeClr val="accent3">
                    <a:lumMod val="60000"/>
                    <a:lumOff val="40000"/>
                  </a:schemeClr>
                </a:solidFill>
              </a:rPr>
              <a:t>l’inverse de la pédagogie traditionnelle qui part de la théorie pour aller vers la </a:t>
            </a:r>
            <a:r>
              <a:rPr lang="fr-FR" cap="none" dirty="0" smtClean="0">
                <a:solidFill>
                  <a:schemeClr val="accent3">
                    <a:lumMod val="60000"/>
                    <a:lumOff val="40000"/>
                  </a:schemeClr>
                </a:solidFill>
              </a:rPr>
              <a:t>pratique, la pédagogie active préconise </a:t>
            </a:r>
            <a:r>
              <a:rPr lang="fr-FR" cap="none" dirty="0">
                <a:solidFill>
                  <a:schemeClr val="accent3">
                    <a:lumMod val="60000"/>
                    <a:lumOff val="40000"/>
                  </a:schemeClr>
                </a:solidFill>
              </a:rPr>
              <a:t>des situations d’investigation, d’expérimentation et de recherches</a:t>
            </a:r>
            <a:r>
              <a:rPr lang="fr-FR" cap="none" dirty="0" smtClean="0">
                <a:solidFill>
                  <a:schemeClr val="accent3">
                    <a:lumMod val="60000"/>
                    <a:lumOff val="40000"/>
                  </a:schemeClr>
                </a:solidFill>
              </a:rPr>
              <a:t>.</a:t>
            </a:r>
            <a:endParaRPr lang="fr-FR" sz="2400" cap="none" dirty="0">
              <a:solidFill>
                <a:schemeClr val="accent3">
                  <a:lumMod val="60000"/>
                  <a:lumOff val="40000"/>
                </a:schemeClr>
              </a:solidFill>
            </a:endParaRPr>
          </a:p>
        </p:txBody>
      </p:sp>
      <p:sp>
        <p:nvSpPr>
          <p:cNvPr id="4" name="Espace réservé du contenu 3"/>
          <p:cNvSpPr>
            <a:spLocks noGrp="1"/>
          </p:cNvSpPr>
          <p:nvPr>
            <p:ph idx="1"/>
          </p:nvPr>
        </p:nvSpPr>
        <p:spPr>
          <a:xfrm>
            <a:off x="463640" y="1338008"/>
            <a:ext cx="11292840" cy="4204800"/>
          </a:xfrm>
        </p:spPr>
        <p:txBody>
          <a:bodyPr>
            <a:normAutofit/>
          </a:bodyPr>
          <a:lstStyle/>
          <a:p>
            <a:r>
              <a:rPr lang="fr-FR" sz="2400" dirty="0"/>
              <a:t>Quelques </a:t>
            </a:r>
            <a:r>
              <a:rPr lang="fr-FR" sz="2400" b="1" dirty="0">
                <a:effectLst>
                  <a:outerShdw blurRad="38100" dist="38100" dir="2700000" algn="tl">
                    <a:srgbClr val="000000">
                      <a:alpha val="43137"/>
                    </a:srgbClr>
                  </a:outerShdw>
                </a:effectLst>
              </a:rPr>
              <a:t>postulats liés à la pédagogie active :</a:t>
            </a:r>
            <a:r>
              <a:rPr lang="fr-FR" sz="2400" dirty="0"/>
              <a:t/>
            </a:r>
            <a:br>
              <a:rPr lang="fr-FR" sz="2400" dirty="0"/>
            </a:br>
            <a:r>
              <a:rPr lang="fr-FR" sz="2400" dirty="0"/>
              <a:t>– On </a:t>
            </a:r>
            <a:r>
              <a:rPr lang="fr-FR" sz="2400" dirty="0" smtClean="0"/>
              <a:t>apprend </a:t>
            </a:r>
            <a:r>
              <a:rPr lang="fr-FR" sz="2400" b="1" dirty="0" smtClean="0">
                <a:solidFill>
                  <a:schemeClr val="accent3"/>
                </a:solidFill>
              </a:rPr>
              <a:t>par l’expérience pratique</a:t>
            </a:r>
            <a:r>
              <a:rPr lang="fr-FR" sz="2400" dirty="0" smtClean="0"/>
              <a:t>, </a:t>
            </a:r>
            <a:r>
              <a:rPr lang="fr-FR" sz="2400" dirty="0"/>
              <a:t>pas seulement dans un contexte académique =&gt; </a:t>
            </a:r>
            <a:r>
              <a:rPr lang="fr-FR" sz="2400" dirty="0">
                <a:solidFill>
                  <a:schemeClr val="tx1"/>
                </a:solidFill>
              </a:rPr>
              <a:t>apprentissage </a:t>
            </a:r>
            <a:r>
              <a:rPr lang="fr-FR" sz="2400" dirty="0" smtClean="0">
                <a:solidFill>
                  <a:schemeClr val="tx1"/>
                </a:solidFill>
              </a:rPr>
              <a:t>expérientiel</a:t>
            </a:r>
            <a:r>
              <a:rPr lang="fr-FR" sz="2400" dirty="0"/>
              <a:t/>
            </a:r>
            <a:br>
              <a:rPr lang="fr-FR" sz="2400" dirty="0"/>
            </a:br>
            <a:r>
              <a:rPr lang="fr-FR" sz="2400" dirty="0"/>
              <a:t>– On apprend mieux </a:t>
            </a:r>
            <a:r>
              <a:rPr lang="fr-FR" sz="2400" b="1" dirty="0">
                <a:solidFill>
                  <a:schemeClr val="accent3"/>
                </a:solidFill>
              </a:rPr>
              <a:t>avec les autres </a:t>
            </a:r>
            <a:r>
              <a:rPr lang="fr-FR" sz="2400" dirty="0"/>
              <a:t>=&gt; </a:t>
            </a:r>
            <a:r>
              <a:rPr lang="fr-FR" sz="2400" dirty="0" smtClean="0"/>
              <a:t>socioconstructivisme.</a:t>
            </a:r>
            <a:r>
              <a:rPr lang="fr-FR" sz="2400" dirty="0"/>
              <a:t> apprentissage collaboratif</a:t>
            </a:r>
            <a:br>
              <a:rPr lang="fr-FR" sz="2400" dirty="0"/>
            </a:br>
            <a:r>
              <a:rPr lang="fr-FR" sz="2400" dirty="0"/>
              <a:t>– On apprend mieux quand on rencontre un </a:t>
            </a:r>
            <a:r>
              <a:rPr lang="fr-FR" sz="2400" b="1" dirty="0">
                <a:solidFill>
                  <a:schemeClr val="accent3"/>
                </a:solidFill>
              </a:rPr>
              <a:t>problème</a:t>
            </a:r>
            <a:r>
              <a:rPr lang="fr-FR" sz="2400" dirty="0">
                <a:solidFill>
                  <a:schemeClr val="accent3"/>
                </a:solidFill>
              </a:rPr>
              <a:t> </a:t>
            </a:r>
            <a:r>
              <a:rPr lang="fr-FR" sz="2400" dirty="0"/>
              <a:t>particulier =&gt; apprentissage par problème</a:t>
            </a:r>
            <a:br>
              <a:rPr lang="fr-FR" sz="2400" dirty="0"/>
            </a:br>
            <a:r>
              <a:rPr lang="fr-FR" sz="2400" dirty="0"/>
              <a:t>– On apprend mieux quand on est impliqué dans un </a:t>
            </a:r>
            <a:r>
              <a:rPr lang="fr-FR" sz="2400" b="1" dirty="0">
                <a:solidFill>
                  <a:schemeClr val="accent3"/>
                </a:solidFill>
              </a:rPr>
              <a:t>projet</a:t>
            </a:r>
            <a:r>
              <a:rPr lang="fr-FR" sz="2400" dirty="0">
                <a:solidFill>
                  <a:schemeClr val="accent3"/>
                </a:solidFill>
              </a:rPr>
              <a:t> </a:t>
            </a:r>
            <a:r>
              <a:rPr lang="fr-FR" sz="2400" dirty="0"/>
              <a:t>particulier = apprentissage par </a:t>
            </a:r>
            <a:r>
              <a:rPr lang="fr-FR" sz="2400" dirty="0" smtClean="0"/>
              <a:t>projet</a:t>
            </a:r>
            <a:endParaRPr lang="fr-FR" sz="2400" dirty="0"/>
          </a:p>
        </p:txBody>
      </p:sp>
      <p:sp>
        <p:nvSpPr>
          <p:cNvPr id="3" name="Espace réservé du texte 2"/>
          <p:cNvSpPr>
            <a:spLocks noGrp="1"/>
          </p:cNvSpPr>
          <p:nvPr>
            <p:ph type="body" sz="half" idx="2"/>
          </p:nvPr>
        </p:nvSpPr>
        <p:spPr>
          <a:xfrm>
            <a:off x="5740823" y="5164428"/>
            <a:ext cx="5869987" cy="1223493"/>
          </a:xfrm>
        </p:spPr>
        <p:txBody>
          <a:bodyPr>
            <a:noAutofit/>
          </a:bodyPr>
          <a:lstStyle/>
          <a:p>
            <a:pPr algn="l"/>
            <a:r>
              <a:rPr lang="fr-FR" sz="1400" i="1" dirty="0"/>
              <a:t>Manifeste de la Pédagogie active :</a:t>
            </a:r>
            <a:r>
              <a:rPr lang="fr-FR" sz="1400" dirty="0"/>
              <a:t/>
            </a:r>
            <a:br>
              <a:rPr lang="fr-FR" sz="1400" dirty="0"/>
            </a:br>
            <a:r>
              <a:rPr lang="fr-FR" sz="1400" dirty="0"/>
              <a:t>« Pour former des adultes qui se démarqueront par : </a:t>
            </a:r>
            <a:br>
              <a:rPr lang="fr-FR" sz="1400" dirty="0"/>
            </a:br>
            <a:r>
              <a:rPr lang="fr-FR" sz="1400" dirty="0"/>
              <a:t>- leur degré d’ouverture à la nouveauté, </a:t>
            </a:r>
            <a:br>
              <a:rPr lang="fr-FR" sz="1400" dirty="0"/>
            </a:br>
            <a:r>
              <a:rPr lang="fr-FR" sz="1400" dirty="0"/>
              <a:t>- leur aptitude à gérer le changement et à s’y adapter ainsi que </a:t>
            </a:r>
            <a:br>
              <a:rPr lang="fr-FR" sz="1400" dirty="0"/>
            </a:br>
            <a:r>
              <a:rPr lang="fr-FR" sz="1400" dirty="0"/>
              <a:t>- leur capacité à tirer profit de l’incertitude que tout cela génère. </a:t>
            </a:r>
            <a:r>
              <a:rPr lang="fr-FR" sz="1400" dirty="0" smtClean="0"/>
              <a:t>»</a:t>
            </a:r>
            <a:endParaRPr lang="fr-FR" sz="1400" dirty="0"/>
          </a:p>
        </p:txBody>
      </p:sp>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111700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66670" y="661073"/>
            <a:ext cx="11204619" cy="5974293"/>
          </a:xfrm>
          <a:prstGeom prst="rect">
            <a:avLst/>
          </a:prstGeom>
        </p:spPr>
      </p:pic>
      <p:sp>
        <p:nvSpPr>
          <p:cNvPr id="3" name="Espace réservé du pied de page 2"/>
          <p:cNvSpPr>
            <a:spLocks noGrp="1"/>
          </p:cNvSpPr>
          <p:nvPr>
            <p:ph type="ftr" sz="quarter" idx="11"/>
          </p:nvPr>
        </p:nvSpPr>
        <p:spPr/>
        <p:txBody>
          <a:bodyPr/>
          <a:lstStyle/>
          <a:p>
            <a:r>
              <a:rPr lang="en-US" smtClean="0"/>
              <a:t>Chantal Fleurot-Douiller</a:t>
            </a:r>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8452960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jeudi matin, la didactique &amp; théories de l’apprentissage</a:t>
            </a:r>
            <a:endParaRPr lang="fr-FR" dirty="0"/>
          </a:p>
        </p:txBody>
      </p:sp>
      <p:sp>
        <p:nvSpPr>
          <p:cNvPr id="5" name="Espace réservé du texte 4"/>
          <p:cNvSpPr>
            <a:spLocks noGrp="1"/>
          </p:cNvSpPr>
          <p:nvPr>
            <p:ph type="body" sz="quarter" idx="3"/>
          </p:nvPr>
        </p:nvSpPr>
        <p:spPr>
          <a:xfrm>
            <a:off x="1130636" y="2225135"/>
            <a:ext cx="10480173" cy="553373"/>
          </a:xfrm>
        </p:spPr>
        <p:txBody>
          <a:bodyPr/>
          <a:lstStyle/>
          <a:p>
            <a:r>
              <a:rPr lang="fr-FR" dirty="0" smtClean="0"/>
              <a:t>2</a:t>
            </a:r>
            <a:r>
              <a:rPr lang="fr-FR" baseline="30000" dirty="0" smtClean="0"/>
              <a:t>ème</a:t>
            </a:r>
            <a:r>
              <a:rPr lang="fr-FR" dirty="0" smtClean="0"/>
              <a:t> temps : « </a:t>
            </a:r>
            <a:r>
              <a:rPr lang="fr-FR" b="1" i="1" dirty="0" smtClean="0"/>
              <a:t>La théorie en actes</a:t>
            </a:r>
            <a:r>
              <a:rPr lang="fr-FR" dirty="0" smtClean="0"/>
              <a:t> »</a:t>
            </a:r>
            <a:endParaRPr lang="fr-FR" dirty="0"/>
          </a:p>
        </p:txBody>
      </p:sp>
      <p:sp>
        <p:nvSpPr>
          <p:cNvPr id="6" name="Espace réservé du contenu 5"/>
          <p:cNvSpPr>
            <a:spLocks noGrp="1"/>
          </p:cNvSpPr>
          <p:nvPr>
            <p:ph sz="quarter" idx="4"/>
          </p:nvPr>
        </p:nvSpPr>
        <p:spPr>
          <a:xfrm>
            <a:off x="1032053" y="2900294"/>
            <a:ext cx="5566460" cy="3461869"/>
          </a:xfrm>
          <a:solidFill>
            <a:schemeClr val="bg2">
              <a:lumMod val="90000"/>
            </a:schemeClr>
          </a:solidFill>
        </p:spPr>
        <p:txBody>
          <a:bodyPr>
            <a:noAutofit/>
          </a:bodyPr>
          <a:lstStyle/>
          <a:p>
            <a:pPr marL="0" indent="0">
              <a:buNone/>
            </a:pPr>
            <a:r>
              <a:rPr lang="fr-FR" sz="2400" b="1" dirty="0" smtClean="0">
                <a:solidFill>
                  <a:schemeClr val="accent3"/>
                </a:solidFill>
              </a:rPr>
              <a:t>Activité : conférence-débat avec </a:t>
            </a:r>
            <a:r>
              <a:rPr lang="fr-FR" sz="2400" b="1" dirty="0">
                <a:solidFill>
                  <a:schemeClr val="accent3"/>
                </a:solidFill>
              </a:rPr>
              <a:t>G</a:t>
            </a:r>
            <a:r>
              <a:rPr lang="fr-FR" sz="2400" b="1" dirty="0" smtClean="0">
                <a:solidFill>
                  <a:schemeClr val="accent3"/>
                </a:solidFill>
              </a:rPr>
              <a:t>eorges Chappaz &amp; </a:t>
            </a:r>
            <a:r>
              <a:rPr lang="fr-FR" sz="2400" b="1" dirty="0">
                <a:solidFill>
                  <a:schemeClr val="accent3"/>
                </a:solidFill>
              </a:rPr>
              <a:t>Jeu de </a:t>
            </a:r>
            <a:r>
              <a:rPr lang="fr-FR" sz="2400" b="1" dirty="0" smtClean="0">
                <a:solidFill>
                  <a:schemeClr val="accent3"/>
                </a:solidFill>
              </a:rPr>
              <a:t>cartes PRISME EDUCATION</a:t>
            </a:r>
            <a:endParaRPr lang="fr-FR" sz="2000" dirty="0" smtClean="0"/>
          </a:p>
          <a:p>
            <a:r>
              <a:rPr lang="fr-FR" sz="2000" dirty="0" smtClean="0"/>
              <a:t>Concepts de </a:t>
            </a:r>
            <a:r>
              <a:rPr lang="fr-FR" sz="2000" b="1" dirty="0" smtClean="0"/>
              <a:t>schèmes</a:t>
            </a:r>
            <a:r>
              <a:rPr lang="fr-FR" sz="2000" dirty="0" smtClean="0"/>
              <a:t>, de </a:t>
            </a:r>
            <a:r>
              <a:rPr lang="fr-FR" sz="2000" b="1" dirty="0" smtClean="0"/>
              <a:t>champs conceptuels</a:t>
            </a:r>
            <a:r>
              <a:rPr lang="fr-FR" sz="2000" dirty="0" smtClean="0"/>
              <a:t>… </a:t>
            </a:r>
            <a:r>
              <a:rPr lang="fr-FR" sz="2000" i="1" dirty="0" smtClean="0"/>
              <a:t>Piaget,  </a:t>
            </a:r>
            <a:r>
              <a:rPr lang="fr-FR" sz="2000" i="1" dirty="0" err="1" smtClean="0"/>
              <a:t>Vergnaud</a:t>
            </a:r>
            <a:r>
              <a:rPr lang="fr-FR" sz="2000" i="1" dirty="0" smtClean="0"/>
              <a:t>, Rogers notamment</a:t>
            </a:r>
          </a:p>
          <a:p>
            <a:r>
              <a:rPr lang="fr-FR" sz="2000" dirty="0" smtClean="0"/>
              <a:t>Temps de foire aux questions</a:t>
            </a:r>
          </a:p>
        </p:txBody>
      </p:sp>
      <p:sp>
        <p:nvSpPr>
          <p:cNvPr id="8" name="Larme 7"/>
          <p:cNvSpPr/>
          <p:nvPr/>
        </p:nvSpPr>
        <p:spPr>
          <a:xfrm>
            <a:off x="355091" y="2333623"/>
            <a:ext cx="676962" cy="70579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1h</a:t>
            </a:r>
            <a:endParaRPr lang="fr-FR" dirty="0"/>
          </a:p>
        </p:txBody>
      </p:sp>
      <p:pic>
        <p:nvPicPr>
          <p:cNvPr id="11" name="Image 10"/>
          <p:cNvPicPr>
            <a:picLocks noChangeAspect="1"/>
          </p:cNvPicPr>
          <p:nvPr/>
        </p:nvPicPr>
        <p:blipFill>
          <a:blip r:embed="rId2"/>
          <a:stretch>
            <a:fillRect/>
          </a:stretch>
        </p:blipFill>
        <p:spPr>
          <a:xfrm>
            <a:off x="6851561" y="2900295"/>
            <a:ext cx="4868214" cy="3461868"/>
          </a:xfrm>
          <a:prstGeom prst="rect">
            <a:avLst/>
          </a:prstGeom>
        </p:spPr>
      </p:pic>
      <p:sp>
        <p:nvSpPr>
          <p:cNvPr id="3" name="Espace réservé du pied de page 2"/>
          <p:cNvSpPr>
            <a:spLocks noGrp="1"/>
          </p:cNvSpPr>
          <p:nvPr>
            <p:ph type="ftr" sz="quarter" idx="11"/>
          </p:nvPr>
        </p:nvSpPr>
        <p:spPr/>
        <p:txBody>
          <a:bodyPr/>
          <a:lstStyle/>
          <a:p>
            <a:r>
              <a:rPr lang="en-US" smtClean="0"/>
              <a:t>Chantal Fleurot-Douiller</a:t>
            </a:r>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36668017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76938" y="721215"/>
            <a:ext cx="5445833" cy="57972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rot="623331">
            <a:off x="6766207" y="983988"/>
            <a:ext cx="485742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5400" b="1" dirty="0" smtClean="0">
                <a:ln/>
                <a:solidFill>
                  <a:schemeClr val="accent3"/>
                </a:solidFill>
                <a:effectLst>
                  <a:outerShdw blurRad="38100" dist="38100" dir="2700000" algn="tl">
                    <a:srgbClr val="000000">
                      <a:alpha val="43137"/>
                    </a:srgbClr>
                  </a:outerShdw>
                </a:effectLst>
              </a:rPr>
              <a:t>Outil PRISME </a:t>
            </a:r>
            <a:endParaRPr lang="fr-FR" sz="5400" b="1" cap="none" spc="0" dirty="0">
              <a:ln/>
              <a:solidFill>
                <a:schemeClr val="accent3"/>
              </a:solidFill>
              <a:effectLst>
                <a:outerShdw blurRad="38100" dist="38100" dir="2700000" algn="tl">
                  <a:srgbClr val="000000">
                    <a:alpha val="43137"/>
                  </a:srgbClr>
                </a:outerShdw>
              </a:effectLst>
            </a:endParaRPr>
          </a:p>
        </p:txBody>
      </p:sp>
      <p:sp>
        <p:nvSpPr>
          <p:cNvPr id="7" name="Légende encadrée 1 6"/>
          <p:cNvSpPr/>
          <p:nvPr/>
        </p:nvSpPr>
        <p:spPr>
          <a:xfrm>
            <a:off x="7452576" y="3136878"/>
            <a:ext cx="3948924" cy="965915"/>
          </a:xfrm>
          <a:prstGeom prst="borderCallout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fr-FR" dirty="0" smtClean="0"/>
              <a:t>Décodage des résultats obtenus </a:t>
            </a:r>
            <a:r>
              <a:rPr lang="fr-FR" dirty="0" err="1" smtClean="0"/>
              <a:t>apr</a:t>
            </a:r>
            <a:r>
              <a:rPr lang="fr-FR" dirty="0" smtClean="0"/>
              <a:t> le choix des cartes</a:t>
            </a:r>
            <a:endParaRPr lang="fr-FR" dirty="0"/>
          </a:p>
        </p:txBody>
      </p:sp>
      <p:sp>
        <p:nvSpPr>
          <p:cNvPr id="8" name="ZoneTexte 7"/>
          <p:cNvSpPr txBox="1"/>
          <p:nvPr/>
        </p:nvSpPr>
        <p:spPr>
          <a:xfrm>
            <a:off x="7160653" y="6149125"/>
            <a:ext cx="2467663" cy="369332"/>
          </a:xfrm>
          <a:prstGeom prst="rect">
            <a:avLst/>
          </a:prstGeom>
          <a:noFill/>
        </p:spPr>
        <p:txBody>
          <a:bodyPr wrap="none" rtlCol="0">
            <a:spAutoFit/>
          </a:bodyPr>
          <a:lstStyle/>
          <a:p>
            <a:r>
              <a:rPr lang="fr-FR" dirty="0" smtClean="0"/>
              <a:t>M. Georges Chappaz © ,</a:t>
            </a:r>
            <a:endParaRPr lang="fr-FR" dirty="0"/>
          </a:p>
        </p:txBody>
      </p:sp>
      <p:sp>
        <p:nvSpPr>
          <p:cNvPr id="9" name="Espace réservé du pied de page 8"/>
          <p:cNvSpPr>
            <a:spLocks noGrp="1"/>
          </p:cNvSpPr>
          <p:nvPr>
            <p:ph type="ftr" sz="quarter" idx="11"/>
          </p:nvPr>
        </p:nvSpPr>
        <p:spPr/>
        <p:txBody>
          <a:bodyPr/>
          <a:lstStyle/>
          <a:p>
            <a:r>
              <a:rPr lang="en-US" smtClean="0"/>
              <a:t>Chantal Fleurot-Douiller</a:t>
            </a:r>
            <a:endParaRPr lang="en-US" dirty="0"/>
          </a:p>
        </p:txBody>
      </p:sp>
      <p:sp>
        <p:nvSpPr>
          <p:cNvPr id="10" name="Espace réservé du numéro de diapositive 9"/>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9068928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Pause – 15 mn</a:t>
            </a:r>
            <a:endParaRPr lang="fr-FR" dirty="0"/>
          </a:p>
        </p:txBody>
      </p:sp>
      <p:sp>
        <p:nvSpPr>
          <p:cNvPr id="3" name="Sous-titre 2"/>
          <p:cNvSpPr>
            <a:spLocks noGrp="1"/>
          </p:cNvSpPr>
          <p:nvPr>
            <p:ph type="subTitle" idx="1"/>
          </p:nvPr>
        </p:nvSpPr>
        <p:spPr/>
        <p:txBody>
          <a:bodyPr/>
          <a:lstStyle/>
          <a:p>
            <a:pPr algn="r"/>
            <a:r>
              <a:rPr lang="fr-FR" dirty="0" smtClean="0"/>
              <a:t>Retour a 11H00</a:t>
            </a:r>
            <a:endParaRPr lang="fr-FR" dirty="0"/>
          </a:p>
        </p:txBody>
      </p:sp>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4340092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6781800" y="6591300"/>
            <a:ext cx="38862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buClr>
                <a:srgbClr val="000000"/>
              </a:buClr>
              <a:buSzPct val="100000"/>
              <a:buFont typeface="Times New Roman" charset="0"/>
              <a:buNone/>
            </a:pPr>
            <a:r>
              <a:rPr lang="fr-FR" sz="1200" b="1" i="1" dirty="0">
                <a:solidFill>
                  <a:srgbClr val="000000"/>
                </a:solidFill>
                <a:latin typeface="Times" charset="0"/>
                <a:cs typeface="Times" charset="0"/>
              </a:rPr>
              <a:t>Georges Chappaz – Hermès Formation-Conseil-Création</a:t>
            </a:r>
          </a:p>
        </p:txBody>
      </p:sp>
      <p:sp>
        <p:nvSpPr>
          <p:cNvPr id="6" name="Rectangle 5"/>
          <p:cNvSpPr/>
          <p:nvPr/>
        </p:nvSpPr>
        <p:spPr>
          <a:xfrm>
            <a:off x="6781800" y="6591774"/>
            <a:ext cx="3886200" cy="276999"/>
          </a:xfrm>
          <a:prstGeom prst="rect">
            <a:avLst/>
          </a:prstGeom>
        </p:spPr>
        <p:txBody>
          <a:bodyPr wrap="square">
            <a:spAutoFit/>
          </a:bodyPr>
          <a:lstStyle/>
          <a:p>
            <a:r>
              <a:rPr lang="fr-FR" sz="1200" b="1" i="1" dirty="0">
                <a:solidFill>
                  <a:srgbClr val="000000"/>
                </a:solidFill>
                <a:latin typeface="Times"/>
                <a:cs typeface="Times"/>
              </a:rPr>
              <a:t>Georges Chappaz – Hermès Formation-Conseil-Création</a:t>
            </a:r>
          </a:p>
        </p:txBody>
      </p:sp>
      <p:sp>
        <p:nvSpPr>
          <p:cNvPr id="5" name="Rectangle 1"/>
          <p:cNvSpPr>
            <a:spLocks noGrp="1" noChangeArrowheads="1"/>
          </p:cNvSpPr>
          <p:nvPr>
            <p:ph type="subTitle" idx="4294967295"/>
          </p:nvPr>
        </p:nvSpPr>
        <p:spPr>
          <a:xfrm>
            <a:off x="1764406" y="1815855"/>
            <a:ext cx="8424863" cy="4575175"/>
          </a:xfrm>
        </p:spPr>
        <p:txBody>
          <a:bodyPr vert="horz" lIns="90000" tIns="46800" rIns="90000" bIns="46800" rtlCol="0" anchor="ctr">
            <a:norm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400" i="1" dirty="0">
                <a:latin typeface="Times" charset="0"/>
                <a:cs typeface="Times" charset="0"/>
              </a:rPr>
              <a:t>Carl Rogers </a:t>
            </a:r>
            <a:r>
              <a:rPr lang="fr-FR" sz="2400" dirty="0">
                <a:latin typeface="Times" charset="0"/>
                <a:cs typeface="Times" charset="0"/>
              </a:rPr>
              <a:t>conçoit la personnalité comme deux ensembles qui se chevauchent : l'un est la </a:t>
            </a:r>
            <a:r>
              <a:rPr lang="fr-FR" sz="2400" b="1" dirty="0">
                <a:latin typeface="Times" charset="0"/>
                <a:cs typeface="Times" charset="0"/>
              </a:rPr>
              <a:t>Structure du Soi</a:t>
            </a:r>
            <a:r>
              <a:rPr lang="fr-FR" sz="2400" dirty="0">
                <a:latin typeface="Times" charset="0"/>
                <a:cs typeface="Times" charset="0"/>
              </a:rPr>
              <a:t>, l'autre est </a:t>
            </a:r>
            <a:r>
              <a:rPr lang="fr-FR" sz="2400" b="1" dirty="0">
                <a:latin typeface="Times" charset="0"/>
                <a:cs typeface="Times" charset="0"/>
              </a:rPr>
              <a:t>l’Expérience Vécue</a:t>
            </a:r>
            <a:r>
              <a:rPr lang="fr-FR" sz="2400" dirty="0">
                <a:latin typeface="Times" charset="0"/>
                <a:cs typeface="Times" charset="0"/>
              </a:rPr>
              <a:t>. Pour </a:t>
            </a:r>
            <a:r>
              <a:rPr lang="fr-FR" sz="2400" i="1" dirty="0">
                <a:latin typeface="Times" charset="0"/>
                <a:cs typeface="Times" charset="0"/>
              </a:rPr>
              <a:t>Rogers,</a:t>
            </a:r>
            <a:r>
              <a:rPr lang="fr-FR" sz="2400" dirty="0">
                <a:latin typeface="Times" charset="0"/>
                <a:cs typeface="Times" charset="0"/>
              </a:rPr>
              <a:t> chez une personne, ces deux ensembles ne se recouvrent jamais totalement.</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2400" dirty="0">
              <a:latin typeface="Times" charset="0"/>
              <a:cs typeface="Times" charset="0"/>
            </a:endParaRP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400" dirty="0">
                <a:latin typeface="Times" charset="0"/>
                <a:cs typeface="Times" charset="0"/>
              </a:rPr>
              <a:t>La partie de la </a:t>
            </a:r>
            <a:r>
              <a:rPr lang="fr-FR" sz="2400" i="1" dirty="0">
                <a:latin typeface="Times" charset="0"/>
                <a:cs typeface="Times" charset="0"/>
              </a:rPr>
              <a:t>Structure du Soi</a:t>
            </a:r>
            <a:r>
              <a:rPr lang="fr-FR" sz="2400" dirty="0">
                <a:latin typeface="Times" charset="0"/>
                <a:cs typeface="Times" charset="0"/>
              </a:rPr>
              <a:t> qui se trouve à l'extérieur de </a:t>
            </a:r>
            <a:r>
              <a:rPr lang="fr-FR" sz="2400" i="1" dirty="0">
                <a:latin typeface="Times" charset="0"/>
                <a:cs typeface="Times" charset="0"/>
              </a:rPr>
              <a:t>l’Expérience Vécue </a:t>
            </a:r>
            <a:r>
              <a:rPr lang="fr-FR" sz="2400" dirty="0">
                <a:latin typeface="Times" charset="0"/>
                <a:cs typeface="Times" charset="0"/>
              </a:rPr>
              <a:t>ne peut se confronter à la “résistance du réel” (fantasmes, croyances, …), tandis que les expériences non prises en compte, non conscientisés et analysées, voire reniées par la Structure du Soi restent étrangères et prennent souvent  un aspect parfois menaçant (</a:t>
            </a:r>
            <a:r>
              <a:rPr lang="fr-FR" sz="2400" i="1" dirty="0">
                <a:latin typeface="Times" charset="0"/>
                <a:cs typeface="Times" charset="0"/>
              </a:rPr>
              <a:t>cf. </a:t>
            </a:r>
            <a:r>
              <a:rPr lang="fr-FR" sz="2400" dirty="0">
                <a:latin typeface="Times" charset="0"/>
                <a:cs typeface="Times" charset="0"/>
              </a:rPr>
              <a:t>le refoulé, l’inconscient, …).</a:t>
            </a:r>
          </a:p>
        </p:txBody>
      </p:sp>
      <p:sp>
        <p:nvSpPr>
          <p:cNvPr id="7" name="Rectangle 3"/>
          <p:cNvSpPr>
            <a:spLocks noChangeArrowheads="1"/>
          </p:cNvSpPr>
          <p:nvPr/>
        </p:nvSpPr>
        <p:spPr bwMode="auto">
          <a:xfrm>
            <a:off x="6781800" y="6591300"/>
            <a:ext cx="38862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buClr>
                <a:srgbClr val="000000"/>
              </a:buClr>
              <a:buSzPct val="100000"/>
              <a:buFont typeface="Times New Roman" charset="0"/>
              <a:buNone/>
            </a:pPr>
            <a:r>
              <a:rPr lang="fr-FR" sz="1200" b="1" i="1">
                <a:solidFill>
                  <a:srgbClr val="000000"/>
                </a:solidFill>
                <a:latin typeface="Times" charset="0"/>
                <a:cs typeface="Times" charset="0"/>
              </a:rPr>
              <a:t>Georges Chappaz – Hermès Formation-Conseil-Création</a:t>
            </a:r>
          </a:p>
        </p:txBody>
      </p:sp>
      <p:sp>
        <p:nvSpPr>
          <p:cNvPr id="9" name="ZoneTexte 5"/>
          <p:cNvSpPr txBox="1">
            <a:spLocks noChangeArrowheads="1"/>
          </p:cNvSpPr>
          <p:nvPr/>
        </p:nvSpPr>
        <p:spPr bwMode="auto">
          <a:xfrm>
            <a:off x="1458399" y="630354"/>
            <a:ext cx="9036876" cy="984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lnSpc>
                <a:spcPct val="93000"/>
              </a:lnSpc>
              <a:buClr>
                <a:srgbClr val="000000"/>
              </a:buClr>
              <a:buSzPct val="100000"/>
              <a:buFont typeface="Times New Roman" charset="0"/>
              <a:buNone/>
            </a:pPr>
            <a:r>
              <a:rPr lang="fr-FR" sz="3200" b="1" dirty="0" smtClean="0">
                <a:solidFill>
                  <a:srgbClr val="000000"/>
                </a:solidFill>
                <a:latin typeface="Stencil" panose="040409050D0802020404" pitchFamily="82" charset="0"/>
                <a:cs typeface="Times" charset="0"/>
              </a:rPr>
              <a:t>Le </a:t>
            </a:r>
            <a:r>
              <a:rPr lang="fr-FR" sz="3200" b="1" dirty="0">
                <a:solidFill>
                  <a:srgbClr val="000000"/>
                </a:solidFill>
                <a:latin typeface="Stencil" panose="040409050D0802020404" pitchFamily="82" charset="0"/>
                <a:cs typeface="Times" charset="0"/>
              </a:rPr>
              <a:t>Développement de la Personne</a:t>
            </a:r>
          </a:p>
          <a:p>
            <a:pPr algn="ctr">
              <a:lnSpc>
                <a:spcPct val="80000"/>
              </a:lnSpc>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b="1" dirty="0">
                <a:solidFill>
                  <a:srgbClr val="000000"/>
                </a:solidFill>
                <a:latin typeface="Stencil" panose="040409050D0802020404" pitchFamily="82" charset="0"/>
                <a:cs typeface="Times" charset="0"/>
              </a:rPr>
              <a:t>La personnalité selon </a:t>
            </a:r>
            <a:r>
              <a:rPr lang="fr-FR" sz="2800" b="1" i="1" dirty="0">
                <a:solidFill>
                  <a:srgbClr val="000000"/>
                </a:solidFill>
                <a:latin typeface="Stencil" panose="040409050D0802020404" pitchFamily="82" charset="0"/>
                <a:cs typeface="Times" charset="0"/>
              </a:rPr>
              <a:t>Carl Rogers…</a:t>
            </a:r>
            <a:endParaRPr lang="fr-FR" sz="2800" i="1" dirty="0">
              <a:latin typeface="Stencil" panose="040409050D0802020404" pitchFamily="82" charset="0"/>
              <a:cs typeface="Times" charset="0"/>
            </a:endParaRPr>
          </a:p>
        </p:txBody>
      </p:sp>
      <p:sp>
        <p:nvSpPr>
          <p:cNvPr id="2" name="Espace réservé du pied de page 1"/>
          <p:cNvSpPr>
            <a:spLocks noGrp="1"/>
          </p:cNvSpPr>
          <p:nvPr>
            <p:ph type="ftr" sz="quarter" idx="11"/>
          </p:nvPr>
        </p:nvSpPr>
        <p:spPr/>
        <p:txBody>
          <a:bodyPr/>
          <a:lstStyle/>
          <a:p>
            <a:r>
              <a:rPr lang="en-US" smtClean="0"/>
              <a:t>Chantal Fleurot-Douiller</a:t>
            </a:r>
            <a:endParaRPr lang="en-US" dirty="0"/>
          </a:p>
        </p:txBody>
      </p:sp>
      <p:sp>
        <p:nvSpPr>
          <p:cNvPr id="3" name="Espace réservé du numéro de diapositive 2"/>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17467642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6781800" y="6591300"/>
            <a:ext cx="38862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buClr>
                <a:srgbClr val="000000"/>
              </a:buClr>
              <a:buSzPct val="100000"/>
              <a:buFont typeface="Times New Roman" charset="0"/>
              <a:buNone/>
            </a:pPr>
            <a:r>
              <a:rPr lang="fr-FR" sz="1200" b="1" i="1" dirty="0">
                <a:solidFill>
                  <a:srgbClr val="000000"/>
                </a:solidFill>
                <a:latin typeface="Times" charset="0"/>
                <a:cs typeface="Times" charset="0"/>
              </a:rPr>
              <a:t>Georges Chappaz – Hermès Formation-Conseil-Création</a:t>
            </a:r>
          </a:p>
        </p:txBody>
      </p:sp>
      <p:sp>
        <p:nvSpPr>
          <p:cNvPr id="6" name="Rectangle 5"/>
          <p:cNvSpPr/>
          <p:nvPr/>
        </p:nvSpPr>
        <p:spPr>
          <a:xfrm>
            <a:off x="6781800" y="6591774"/>
            <a:ext cx="3886200" cy="276999"/>
          </a:xfrm>
          <a:prstGeom prst="rect">
            <a:avLst/>
          </a:prstGeom>
        </p:spPr>
        <p:txBody>
          <a:bodyPr wrap="square">
            <a:spAutoFit/>
          </a:bodyPr>
          <a:lstStyle/>
          <a:p>
            <a:r>
              <a:rPr lang="fr-FR" sz="1200" b="1" i="1" dirty="0">
                <a:solidFill>
                  <a:srgbClr val="000000"/>
                </a:solidFill>
                <a:latin typeface="Times"/>
                <a:cs typeface="Times"/>
              </a:rPr>
              <a:t>Georges Chappaz – Hermès Formation-Conseil-Création</a:t>
            </a:r>
          </a:p>
        </p:txBody>
      </p:sp>
      <p:sp>
        <p:nvSpPr>
          <p:cNvPr id="7" name="Rectangle 3"/>
          <p:cNvSpPr>
            <a:spLocks noChangeArrowheads="1"/>
          </p:cNvSpPr>
          <p:nvPr/>
        </p:nvSpPr>
        <p:spPr bwMode="auto">
          <a:xfrm>
            <a:off x="6781800" y="6591300"/>
            <a:ext cx="38862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buClr>
                <a:srgbClr val="000000"/>
              </a:buClr>
              <a:buSzPct val="100000"/>
              <a:buFont typeface="Times New Roman" charset="0"/>
              <a:buNone/>
            </a:pPr>
            <a:r>
              <a:rPr lang="fr-FR" sz="1200" b="1" i="1">
                <a:solidFill>
                  <a:srgbClr val="000000"/>
                </a:solidFill>
                <a:latin typeface="Times" charset="0"/>
                <a:cs typeface="Times" charset="0"/>
              </a:rPr>
              <a:t>Georges Chappaz – Hermès Formation-Conseil-Création</a:t>
            </a:r>
          </a:p>
        </p:txBody>
      </p:sp>
      <p:sp>
        <p:nvSpPr>
          <p:cNvPr id="9" name="Rectangle 3"/>
          <p:cNvSpPr>
            <a:spLocks noChangeArrowheads="1"/>
          </p:cNvSpPr>
          <p:nvPr/>
        </p:nvSpPr>
        <p:spPr bwMode="auto">
          <a:xfrm>
            <a:off x="6781800" y="6591300"/>
            <a:ext cx="38862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buClr>
                <a:srgbClr val="000000"/>
              </a:buClr>
              <a:buSzPct val="100000"/>
              <a:buFont typeface="Times New Roman" charset="0"/>
              <a:buNone/>
            </a:pPr>
            <a:r>
              <a:rPr lang="fr-FR" sz="1200" b="1" i="1">
                <a:solidFill>
                  <a:srgbClr val="000000"/>
                </a:solidFill>
                <a:latin typeface="Times" charset="0"/>
                <a:cs typeface="Times" charset="0"/>
              </a:rPr>
              <a:t>Georges Chappaz – Hermès Formation-Conseil-Création</a:t>
            </a:r>
          </a:p>
        </p:txBody>
      </p:sp>
      <p:sp>
        <p:nvSpPr>
          <p:cNvPr id="10" name="ZoneTexte 1"/>
          <p:cNvSpPr txBox="1">
            <a:spLocks noChangeArrowheads="1"/>
          </p:cNvSpPr>
          <p:nvPr/>
        </p:nvSpPr>
        <p:spPr bwMode="auto">
          <a:xfrm>
            <a:off x="6551613" y="785814"/>
            <a:ext cx="184150"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3000"/>
              </a:lnSpc>
              <a:buClr>
                <a:srgbClr val="000000"/>
              </a:buClr>
              <a:buSzPct val="100000"/>
              <a:buFont typeface="Times New Roman" charset="0"/>
              <a:buNone/>
            </a:pPr>
            <a:endParaRPr lang="fr-FR"/>
          </a:p>
        </p:txBody>
      </p:sp>
      <p:sp>
        <p:nvSpPr>
          <p:cNvPr id="11" name="ZoneTexte 5"/>
          <p:cNvSpPr txBox="1">
            <a:spLocks noChangeArrowheads="1"/>
          </p:cNvSpPr>
          <p:nvPr/>
        </p:nvSpPr>
        <p:spPr bwMode="auto">
          <a:xfrm>
            <a:off x="437882" y="1"/>
            <a:ext cx="11423560" cy="984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lnSpc>
                <a:spcPct val="93000"/>
              </a:lnSpc>
              <a:buClr>
                <a:srgbClr val="000000"/>
              </a:buClr>
              <a:buSzPct val="100000"/>
              <a:buFont typeface="Times New Roman" charset="0"/>
              <a:buNone/>
            </a:pPr>
            <a:r>
              <a:rPr lang="fr-FR" sz="3200" b="1" dirty="0">
                <a:solidFill>
                  <a:srgbClr val="000000"/>
                </a:solidFill>
                <a:latin typeface="Stencil" panose="040409050D0802020404" pitchFamily="82" charset="0"/>
                <a:cs typeface="Times" charset="0"/>
              </a:rPr>
              <a:t>Le Développement de la Personne</a:t>
            </a:r>
          </a:p>
          <a:p>
            <a:pPr algn="ctr">
              <a:lnSpc>
                <a:spcPct val="80000"/>
              </a:lnSpc>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b="1" dirty="0">
                <a:solidFill>
                  <a:srgbClr val="000000"/>
                </a:solidFill>
                <a:latin typeface="Stencil" panose="040409050D0802020404" pitchFamily="82" charset="0"/>
                <a:cs typeface="Times" charset="0"/>
              </a:rPr>
              <a:t>La personnalité selon </a:t>
            </a:r>
            <a:r>
              <a:rPr lang="fr-FR" sz="2800" b="1" i="1" dirty="0">
                <a:solidFill>
                  <a:srgbClr val="000000"/>
                </a:solidFill>
                <a:latin typeface="Stencil" panose="040409050D0802020404" pitchFamily="82" charset="0"/>
                <a:cs typeface="Times" charset="0"/>
              </a:rPr>
              <a:t>Carl Rogers…</a:t>
            </a:r>
            <a:endParaRPr lang="fr-FR" sz="2800" i="1" dirty="0">
              <a:latin typeface="Stencil" panose="040409050D0802020404" pitchFamily="82" charset="0"/>
              <a:cs typeface="Times" charset="0"/>
            </a:endParaRPr>
          </a:p>
        </p:txBody>
      </p:sp>
      <p:pic>
        <p:nvPicPr>
          <p:cNvPr id="12"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2420939"/>
            <a:ext cx="5360988" cy="410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ZoneTexte 1"/>
          <p:cNvSpPr txBox="1">
            <a:spLocks noChangeArrowheads="1"/>
          </p:cNvSpPr>
          <p:nvPr/>
        </p:nvSpPr>
        <p:spPr bwMode="auto">
          <a:xfrm>
            <a:off x="1703389" y="5516563"/>
            <a:ext cx="197361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r-FR" b="1">
                <a:solidFill>
                  <a:srgbClr val="0000FF"/>
                </a:solidFill>
                <a:latin typeface="Times" charset="0"/>
                <a:cs typeface="Times" charset="0"/>
              </a:rPr>
              <a:t>Expériences</a:t>
            </a:r>
          </a:p>
          <a:p>
            <a:r>
              <a:rPr lang="fr-FR" b="1">
                <a:solidFill>
                  <a:srgbClr val="0000FF"/>
                </a:solidFill>
                <a:latin typeface="Times" charset="0"/>
                <a:cs typeface="Times" charset="0"/>
              </a:rPr>
              <a:t>non conscientisées</a:t>
            </a:r>
          </a:p>
          <a:p>
            <a:r>
              <a:rPr lang="fr-FR" b="1">
                <a:solidFill>
                  <a:srgbClr val="0000FF"/>
                </a:solidFill>
                <a:latin typeface="Times" charset="0"/>
                <a:cs typeface="Times" charset="0"/>
              </a:rPr>
              <a:t>ou refoulées</a:t>
            </a:r>
          </a:p>
        </p:txBody>
      </p:sp>
      <p:sp>
        <p:nvSpPr>
          <p:cNvPr id="14" name="ZoneTexte 13"/>
          <p:cNvSpPr txBox="1"/>
          <p:nvPr/>
        </p:nvSpPr>
        <p:spPr>
          <a:xfrm>
            <a:off x="7104064" y="1125538"/>
            <a:ext cx="2787943" cy="923330"/>
          </a:xfrm>
          <a:prstGeom prst="rect">
            <a:avLst/>
          </a:prstGeom>
          <a:noFill/>
        </p:spPr>
        <p:txBody>
          <a:bodyPr wrap="none">
            <a:spAutoFit/>
          </a:bodyPr>
          <a:lstStyle/>
          <a:p>
            <a:pPr>
              <a:defRPr/>
            </a:pPr>
            <a:r>
              <a:rPr lang="fr-FR" b="1" dirty="0">
                <a:solidFill>
                  <a:schemeClr val="accent4">
                    <a:lumMod val="75000"/>
                  </a:schemeClr>
                </a:solidFill>
                <a:latin typeface="Times"/>
                <a:cs typeface="Times"/>
              </a:rPr>
              <a:t>Eléments incapables de se </a:t>
            </a:r>
          </a:p>
          <a:p>
            <a:pPr>
              <a:defRPr/>
            </a:pPr>
            <a:r>
              <a:rPr lang="fr-FR" b="1" dirty="0">
                <a:solidFill>
                  <a:schemeClr val="accent4">
                    <a:lumMod val="75000"/>
                  </a:schemeClr>
                </a:solidFill>
                <a:latin typeface="Times"/>
                <a:cs typeface="Times"/>
              </a:rPr>
              <a:t>confronter aux éléments</a:t>
            </a:r>
          </a:p>
          <a:p>
            <a:pPr>
              <a:defRPr/>
            </a:pPr>
            <a:r>
              <a:rPr lang="fr-FR" b="1" dirty="0">
                <a:solidFill>
                  <a:schemeClr val="accent4">
                    <a:lumMod val="75000"/>
                  </a:schemeClr>
                </a:solidFill>
                <a:latin typeface="Times"/>
                <a:cs typeface="Times"/>
              </a:rPr>
              <a:t>de l’environnement</a:t>
            </a:r>
          </a:p>
        </p:txBody>
      </p:sp>
      <p:sp>
        <p:nvSpPr>
          <p:cNvPr id="15" name="Flèche vers le haut 14"/>
          <p:cNvSpPr/>
          <p:nvPr/>
        </p:nvSpPr>
        <p:spPr>
          <a:xfrm rot="2864328">
            <a:off x="3002462" y="3981156"/>
            <a:ext cx="403544" cy="1937493"/>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pPr>
              <a:defRPr/>
            </a:pPr>
            <a:endParaRPr lang="fr-FR"/>
          </a:p>
        </p:txBody>
      </p:sp>
      <p:sp>
        <p:nvSpPr>
          <p:cNvPr id="16" name="ZoneTexte 15"/>
          <p:cNvSpPr txBox="1"/>
          <p:nvPr/>
        </p:nvSpPr>
        <p:spPr>
          <a:xfrm>
            <a:off x="1631951" y="1125538"/>
            <a:ext cx="2585003" cy="1477328"/>
          </a:xfrm>
          <a:prstGeom prst="rect">
            <a:avLst/>
          </a:prstGeom>
          <a:noFill/>
        </p:spPr>
        <p:txBody>
          <a:bodyPr wrap="none">
            <a:spAutoFit/>
          </a:bodyPr>
          <a:lstStyle/>
          <a:p>
            <a:pPr>
              <a:defRPr/>
            </a:pPr>
            <a:r>
              <a:rPr lang="fr-FR" b="1" dirty="0">
                <a:solidFill>
                  <a:schemeClr val="accent3">
                    <a:lumMod val="75000"/>
                  </a:schemeClr>
                </a:solidFill>
                <a:latin typeface="Times"/>
                <a:cs typeface="Times"/>
              </a:rPr>
              <a:t>Eléments de la structure</a:t>
            </a:r>
          </a:p>
          <a:p>
            <a:pPr>
              <a:defRPr/>
            </a:pPr>
            <a:r>
              <a:rPr lang="fr-FR" b="1" dirty="0">
                <a:solidFill>
                  <a:schemeClr val="accent3">
                    <a:lumMod val="75000"/>
                  </a:schemeClr>
                </a:solidFill>
                <a:latin typeface="Times"/>
                <a:cs typeface="Times"/>
              </a:rPr>
              <a:t>qui se sont confrontés</a:t>
            </a:r>
          </a:p>
          <a:p>
            <a:pPr>
              <a:defRPr/>
            </a:pPr>
            <a:r>
              <a:rPr lang="fr-FR" b="1" dirty="0">
                <a:solidFill>
                  <a:schemeClr val="accent3">
                    <a:lumMod val="75000"/>
                  </a:schemeClr>
                </a:solidFill>
                <a:latin typeface="Times"/>
                <a:cs typeface="Times"/>
              </a:rPr>
              <a:t>au “réel” en prenant en</a:t>
            </a:r>
          </a:p>
          <a:p>
            <a:pPr>
              <a:defRPr/>
            </a:pPr>
            <a:r>
              <a:rPr lang="fr-FR" b="1" dirty="0">
                <a:solidFill>
                  <a:schemeClr val="accent3">
                    <a:lumMod val="75000"/>
                  </a:schemeClr>
                </a:solidFill>
                <a:latin typeface="Times"/>
                <a:cs typeface="Times"/>
              </a:rPr>
              <a:t>compte une ou plusieurs</a:t>
            </a:r>
          </a:p>
          <a:p>
            <a:pPr>
              <a:defRPr/>
            </a:pPr>
            <a:r>
              <a:rPr lang="fr-FR" b="1" dirty="0">
                <a:solidFill>
                  <a:schemeClr val="accent3">
                    <a:lumMod val="75000"/>
                  </a:schemeClr>
                </a:solidFill>
                <a:latin typeface="Times"/>
                <a:cs typeface="Times"/>
              </a:rPr>
              <a:t>expériences vécues.</a:t>
            </a:r>
          </a:p>
        </p:txBody>
      </p:sp>
      <p:sp>
        <p:nvSpPr>
          <p:cNvPr id="17" name="Virage 16"/>
          <p:cNvSpPr/>
          <p:nvPr/>
        </p:nvSpPr>
        <p:spPr>
          <a:xfrm rot="16200000" flipH="1" flipV="1">
            <a:off x="4995070" y="1535908"/>
            <a:ext cx="1698625" cy="1944687"/>
          </a:xfrm>
          <a:prstGeom prst="bentArrow">
            <a:avLst>
              <a:gd name="adj1" fmla="val 25000"/>
              <a:gd name="adj2" fmla="val 25000"/>
              <a:gd name="adj3" fmla="val 25000"/>
              <a:gd name="adj4" fmla="val 75000"/>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fr-FR">
              <a:solidFill>
                <a:schemeClr val="tx1"/>
              </a:solidFill>
            </a:endParaRPr>
          </a:p>
        </p:txBody>
      </p:sp>
      <p:sp>
        <p:nvSpPr>
          <p:cNvPr id="18" name="Flèche vers le haut 17"/>
          <p:cNvSpPr/>
          <p:nvPr/>
        </p:nvSpPr>
        <p:spPr>
          <a:xfrm rot="12767729">
            <a:off x="8400208" y="2205494"/>
            <a:ext cx="403544" cy="1363419"/>
          </a:xfrm>
          <a:prstGeom prst="upArrow">
            <a:avLst/>
          </a:prstGeom>
          <a:ln/>
        </p:spPr>
        <p:style>
          <a:lnRef idx="1">
            <a:schemeClr val="accent4"/>
          </a:lnRef>
          <a:fillRef idx="3">
            <a:schemeClr val="accent4"/>
          </a:fillRef>
          <a:effectRef idx="2">
            <a:schemeClr val="accent4"/>
          </a:effectRef>
          <a:fontRef idx="minor">
            <a:schemeClr val="lt1"/>
          </a:fontRef>
        </p:style>
        <p:txBody>
          <a:bodyPr/>
          <a:lstStyle/>
          <a:p>
            <a:pPr>
              <a:defRPr/>
            </a:pPr>
            <a:endParaRPr lang="fr-FR"/>
          </a:p>
        </p:txBody>
      </p:sp>
      <p:sp>
        <p:nvSpPr>
          <p:cNvPr id="2" name="Espace réservé du pied de page 1"/>
          <p:cNvSpPr>
            <a:spLocks noGrp="1"/>
          </p:cNvSpPr>
          <p:nvPr>
            <p:ph type="ftr" sz="quarter" idx="11"/>
          </p:nvPr>
        </p:nvSpPr>
        <p:spPr/>
        <p:txBody>
          <a:bodyPr/>
          <a:lstStyle/>
          <a:p>
            <a:r>
              <a:rPr lang="en-US" smtClean="0"/>
              <a:t>Chantal Fleurot-Douiller</a:t>
            </a:r>
            <a:endParaRPr lang="en-US" dirty="0"/>
          </a:p>
        </p:txBody>
      </p:sp>
      <p:sp>
        <p:nvSpPr>
          <p:cNvPr id="3" name="Espace réservé du numéro de diapositive 2"/>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2641480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Grp="1" noChangeArrowheads="1"/>
          </p:cNvSpPr>
          <p:nvPr>
            <p:ph type="subTitle" idx="4294967295"/>
          </p:nvPr>
        </p:nvSpPr>
        <p:spPr>
          <a:xfrm>
            <a:off x="837127" y="1275008"/>
            <a:ext cx="10702342" cy="5261291"/>
          </a:xfrm>
        </p:spPr>
        <p:txBody>
          <a:bodyPr vert="horz" lIns="90000" tIns="46800" rIns="90000" bIns="46800" rtlCol="0" anchor="ctr">
            <a:normAutofit fontScale="92500" lnSpcReduction="20000"/>
          </a:bodyPr>
          <a:lstStyle/>
          <a:p>
            <a:pPr algn="just">
              <a:buFont typeface="Wingdings" panose="05000000000000000000" pitchFamily="2" charset="2"/>
              <a:buChar char="§"/>
            </a:pPr>
            <a:r>
              <a:rPr lang="fr-FR" sz="2600" dirty="0">
                <a:latin typeface="Times" charset="0"/>
                <a:cs typeface="Times" charset="0"/>
              </a:rPr>
              <a:t>Cette notion désigne la coïncidence entre le </a:t>
            </a:r>
            <a:r>
              <a:rPr lang="fr-FR" sz="2600" b="1" dirty="0">
                <a:latin typeface="Times" charset="0"/>
                <a:cs typeface="Times" charset="0"/>
              </a:rPr>
              <a:t>vécu interne </a:t>
            </a:r>
            <a:r>
              <a:rPr lang="fr-FR" sz="2600" dirty="0">
                <a:latin typeface="Times" charset="0"/>
                <a:cs typeface="Times" charset="0"/>
              </a:rPr>
              <a:t>de la personne, </a:t>
            </a:r>
            <a:r>
              <a:rPr lang="fr-FR" sz="2600" b="1" dirty="0">
                <a:latin typeface="Times" charset="0"/>
                <a:cs typeface="Times" charset="0"/>
              </a:rPr>
              <a:t>la conscience </a:t>
            </a:r>
            <a:r>
              <a:rPr lang="fr-FR" sz="2600" dirty="0">
                <a:latin typeface="Times" charset="0"/>
                <a:cs typeface="Times" charset="0"/>
              </a:rPr>
              <a:t>qu’elle en a et sa </a:t>
            </a:r>
            <a:r>
              <a:rPr lang="fr-FR" sz="2600" b="1" dirty="0">
                <a:latin typeface="Times" charset="0"/>
                <a:cs typeface="Times" charset="0"/>
              </a:rPr>
              <a:t>manière de l’exprimer </a:t>
            </a:r>
            <a:r>
              <a:rPr lang="fr-FR" sz="2600" i="1" dirty="0">
                <a:latin typeface="Times" charset="0"/>
                <a:cs typeface="Times" charset="0"/>
              </a:rPr>
              <a:t>(voir la zone B sur la diapo précédente)</a:t>
            </a:r>
          </a:p>
          <a:p>
            <a:pPr algn="just">
              <a:buFont typeface="Wingdings" panose="05000000000000000000" pitchFamily="2" charset="2"/>
              <a:buChar char="§"/>
            </a:pPr>
            <a:endParaRPr lang="fr-FR" sz="2600" dirty="0">
              <a:latin typeface="Times" charset="0"/>
              <a:cs typeface="Times" charset="0"/>
            </a:endParaRPr>
          </a:p>
          <a:p>
            <a:pPr algn="just">
              <a:buFont typeface="Wingdings" panose="05000000000000000000" pitchFamily="2" charset="2"/>
              <a:buChar char="§"/>
            </a:pPr>
            <a:r>
              <a:rPr lang="fr-FR" sz="2600" dirty="0">
                <a:latin typeface="Times" charset="0"/>
                <a:cs typeface="Times" charset="0"/>
              </a:rPr>
              <a:t>« </a:t>
            </a:r>
            <a:r>
              <a:rPr lang="fr-FR" sz="2600" b="1" i="1" dirty="0">
                <a:latin typeface="Times" charset="0"/>
                <a:cs typeface="Times" charset="0"/>
              </a:rPr>
              <a:t>Lorsqu’une personne fortement non congruente communique, elle n’est pas présente dans ce qu'elle dit. » </a:t>
            </a:r>
            <a:r>
              <a:rPr lang="fr-FR" sz="2600" i="1" dirty="0">
                <a:latin typeface="Times" charset="0"/>
                <a:cs typeface="Times" charset="0"/>
              </a:rPr>
              <a:t>(C. Rogers)</a:t>
            </a:r>
          </a:p>
          <a:p>
            <a:pPr algn="just">
              <a:buFont typeface="Wingdings" panose="05000000000000000000" pitchFamily="2" charset="2"/>
              <a:buChar char="§"/>
            </a:pPr>
            <a:endParaRPr lang="fr-FR" sz="2600" i="1" dirty="0">
              <a:latin typeface="Times" charset="0"/>
              <a:cs typeface="Times" charset="0"/>
            </a:endParaRPr>
          </a:p>
          <a:p>
            <a:pPr algn="just">
              <a:buFont typeface="Wingdings" panose="05000000000000000000" pitchFamily="2" charset="2"/>
              <a:buChar char="§"/>
            </a:pPr>
            <a:r>
              <a:rPr lang="fr-FR" sz="2600" dirty="0">
                <a:latin typeface="Times" charset="0"/>
                <a:cs typeface="Times" charset="0"/>
              </a:rPr>
              <a:t>De nombreuses expériences vécues ne sont ni reconnues, ni conscientisés et en conséquence non analysées par ces personnes, qui ne peuvent pas découvrir la </a:t>
            </a:r>
            <a:r>
              <a:rPr lang="fr-FR" sz="2600" b="1" i="1" dirty="0">
                <a:latin typeface="Times" charset="0"/>
                <a:cs typeface="Times" charset="0"/>
              </a:rPr>
              <a:t>signification de leur Soi </a:t>
            </a:r>
            <a:r>
              <a:rPr lang="fr-FR" sz="2600" dirty="0">
                <a:latin typeface="Times" charset="0"/>
                <a:cs typeface="Times" charset="0"/>
              </a:rPr>
              <a:t>dont de nombreuses bases restent à découvrir et à accepter…</a:t>
            </a:r>
          </a:p>
          <a:p>
            <a:pPr algn="just">
              <a:buFont typeface="Wingdings" panose="05000000000000000000" pitchFamily="2" charset="2"/>
              <a:buChar char="§"/>
            </a:pPr>
            <a:endParaRPr lang="fr-FR" sz="2600" dirty="0">
              <a:latin typeface="Times" charset="0"/>
              <a:cs typeface="Times" charset="0"/>
            </a:endParaRPr>
          </a:p>
          <a:p>
            <a:pPr algn="just">
              <a:buFont typeface="Wingdings" panose="05000000000000000000" pitchFamily="2" charset="2"/>
              <a:buChar char="§"/>
            </a:pPr>
            <a:r>
              <a:rPr lang="fr-FR" sz="2600" dirty="0">
                <a:latin typeface="Times" charset="0"/>
                <a:cs typeface="Times" charset="0"/>
              </a:rPr>
              <a:t>De larges zones de la </a:t>
            </a:r>
            <a:r>
              <a:rPr lang="fr-FR" sz="2600" b="1" i="1" dirty="0">
                <a:latin typeface="Times" charset="0"/>
                <a:cs typeface="Times" charset="0"/>
              </a:rPr>
              <a:t>Structure du Soi  </a:t>
            </a:r>
            <a:r>
              <a:rPr lang="fr-FR" sz="2600" dirty="0">
                <a:latin typeface="Times" charset="0"/>
                <a:cs typeface="Times" charset="0"/>
              </a:rPr>
              <a:t>restent sans analyse, sans évaluation, ni contact avec les expériences vécues et contemporaines</a:t>
            </a:r>
            <a:r>
              <a:rPr lang="fr-FR" sz="2600" dirty="0" smtClean="0">
                <a:latin typeface="Times" charset="0"/>
                <a:cs typeface="Times" charset="0"/>
              </a:rPr>
              <a:t>.</a:t>
            </a:r>
            <a:endParaRPr lang="fr-FR" sz="2600" dirty="0">
              <a:latin typeface="Times" charset="0"/>
              <a:cs typeface="Times" charset="0"/>
            </a:endParaRPr>
          </a:p>
        </p:txBody>
      </p:sp>
      <p:sp>
        <p:nvSpPr>
          <p:cNvPr id="9" name="ZoneTexte 5"/>
          <p:cNvSpPr txBox="1">
            <a:spLocks noChangeArrowheads="1"/>
          </p:cNvSpPr>
          <p:nvPr/>
        </p:nvSpPr>
        <p:spPr bwMode="auto">
          <a:xfrm>
            <a:off x="2292439" y="0"/>
            <a:ext cx="7680005" cy="10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lnSpc>
                <a:spcPct val="93000"/>
              </a:lnSpc>
              <a:buClr>
                <a:srgbClr val="000000"/>
              </a:buClr>
              <a:buSzPct val="100000"/>
              <a:buFont typeface="Times New Roman" charset="0"/>
              <a:buNone/>
            </a:pPr>
            <a:r>
              <a:rPr lang="fr-FR" sz="3200" b="1" dirty="0">
                <a:solidFill>
                  <a:srgbClr val="000000"/>
                </a:solidFill>
                <a:latin typeface="Stencil" panose="040409050D0802020404" pitchFamily="82" charset="0"/>
                <a:cs typeface="Times" charset="0"/>
              </a:rPr>
              <a:t>Le Développement de la Personne</a:t>
            </a:r>
          </a:p>
          <a:p>
            <a:pPr algn="ctr">
              <a:lnSpc>
                <a:spcPct val="93000"/>
              </a:lnSpc>
              <a:buClr>
                <a:srgbClr val="000000"/>
              </a:buClr>
              <a:buSzPct val="100000"/>
              <a:buFont typeface="Times New Roman" charset="0"/>
              <a:buNone/>
            </a:pPr>
            <a:r>
              <a:rPr lang="fr-FR" sz="3200" b="1" dirty="0">
                <a:solidFill>
                  <a:srgbClr val="000000"/>
                </a:solidFill>
                <a:latin typeface="Stencil" panose="040409050D0802020404" pitchFamily="82" charset="0"/>
                <a:cs typeface="Times" charset="0"/>
              </a:rPr>
              <a:t>La congruence</a:t>
            </a:r>
          </a:p>
        </p:txBody>
      </p:sp>
      <p:sp>
        <p:nvSpPr>
          <p:cNvPr id="4" name="Rectangle 3"/>
          <p:cNvSpPr>
            <a:spLocks noChangeArrowheads="1"/>
          </p:cNvSpPr>
          <p:nvPr/>
        </p:nvSpPr>
        <p:spPr bwMode="auto">
          <a:xfrm>
            <a:off x="6781800" y="6591300"/>
            <a:ext cx="38862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buClr>
                <a:srgbClr val="000000"/>
              </a:buClr>
              <a:buSzPct val="100000"/>
              <a:buFont typeface="Times New Roman" charset="0"/>
              <a:buNone/>
            </a:pPr>
            <a:r>
              <a:rPr lang="fr-FR" sz="1200" b="1" i="1" dirty="0">
                <a:solidFill>
                  <a:srgbClr val="000000"/>
                </a:solidFill>
                <a:latin typeface="Times" charset="0"/>
                <a:cs typeface="Times" charset="0"/>
              </a:rPr>
              <a:t>Georges Chappaz – Hermès Formation-Conseil-Création</a:t>
            </a:r>
          </a:p>
        </p:txBody>
      </p:sp>
      <p:sp>
        <p:nvSpPr>
          <p:cNvPr id="2" name="Espace réservé du pied de page 1"/>
          <p:cNvSpPr>
            <a:spLocks noGrp="1"/>
          </p:cNvSpPr>
          <p:nvPr>
            <p:ph type="ftr" sz="quarter" idx="11"/>
          </p:nvPr>
        </p:nvSpPr>
        <p:spPr/>
        <p:txBody>
          <a:bodyPr/>
          <a:lstStyle/>
          <a:p>
            <a:r>
              <a:rPr lang="en-US" smtClean="0"/>
              <a:t>Chantal Fleurot-Douiller</a:t>
            </a:r>
            <a:endParaRPr lang="en-US" dirty="0"/>
          </a:p>
        </p:txBody>
      </p:sp>
      <p:sp>
        <p:nvSpPr>
          <p:cNvPr id="3" name="Espace réservé du numéro de diapositive 2"/>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137777294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6781800" y="6591300"/>
            <a:ext cx="38862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buClr>
                <a:srgbClr val="000000"/>
              </a:buClr>
              <a:buSzPct val="100000"/>
              <a:buFont typeface="Times New Roman" charset="0"/>
              <a:buNone/>
            </a:pPr>
            <a:r>
              <a:rPr lang="fr-FR" sz="1200" b="1" i="1">
                <a:solidFill>
                  <a:srgbClr val="000000"/>
                </a:solidFill>
                <a:latin typeface="Times" charset="0"/>
                <a:cs typeface="Times" charset="0"/>
              </a:rPr>
              <a:t>Georges Chappaz – Hermès Formation-Conseil-Création</a:t>
            </a:r>
          </a:p>
        </p:txBody>
      </p:sp>
      <p:sp>
        <p:nvSpPr>
          <p:cNvPr id="5" name="ZoneTexte 1"/>
          <p:cNvSpPr txBox="1">
            <a:spLocks noChangeArrowheads="1"/>
          </p:cNvSpPr>
          <p:nvPr/>
        </p:nvSpPr>
        <p:spPr bwMode="auto">
          <a:xfrm>
            <a:off x="6551613" y="785814"/>
            <a:ext cx="184150"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3000"/>
              </a:lnSpc>
              <a:buClr>
                <a:srgbClr val="000000"/>
              </a:buClr>
              <a:buSzPct val="100000"/>
              <a:buFont typeface="Times New Roman" charset="0"/>
              <a:buNone/>
            </a:pPr>
            <a:endParaRPr lang="fr-FR"/>
          </a:p>
        </p:txBody>
      </p:sp>
      <p:sp>
        <p:nvSpPr>
          <p:cNvPr id="6" name="ZoneTexte 5"/>
          <p:cNvSpPr txBox="1">
            <a:spLocks noChangeArrowheads="1"/>
          </p:cNvSpPr>
          <p:nvPr/>
        </p:nvSpPr>
        <p:spPr bwMode="auto">
          <a:xfrm>
            <a:off x="1998126" y="-18894"/>
            <a:ext cx="8483085" cy="1609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lnSpc>
                <a:spcPct val="93000"/>
              </a:lnSpc>
              <a:buClr>
                <a:srgbClr val="000000"/>
              </a:buClr>
              <a:buSzPct val="100000"/>
              <a:buFont typeface="Times New Roman" charset="0"/>
              <a:buNone/>
            </a:pPr>
            <a:r>
              <a:rPr lang="fr-FR" sz="3200" b="1" dirty="0">
                <a:solidFill>
                  <a:srgbClr val="000000"/>
                </a:solidFill>
                <a:latin typeface="Stencil" panose="040409050D0802020404" pitchFamily="82" charset="0"/>
                <a:cs typeface="Times" charset="0"/>
              </a:rPr>
              <a:t>Le Développement de la Personne</a:t>
            </a:r>
          </a:p>
          <a:p>
            <a:pPr algn="ctr">
              <a:lnSpc>
                <a:spcPct val="93000"/>
              </a:lnSpc>
              <a:buClr>
                <a:srgbClr val="000000"/>
              </a:buClr>
              <a:buSzPct val="100000"/>
              <a:buFont typeface="Times New Roman" charset="0"/>
              <a:buNone/>
            </a:pPr>
            <a:endParaRPr lang="fr-FR" sz="2800" b="1" dirty="0">
              <a:solidFill>
                <a:srgbClr val="000000"/>
              </a:solidFill>
              <a:latin typeface="Stencil" panose="040409050D0802020404" pitchFamily="82" charset="0"/>
              <a:cs typeface="Times" charset="0"/>
            </a:endParaRPr>
          </a:p>
          <a:p>
            <a:pPr algn="ctr">
              <a:lnSpc>
                <a:spcPct val="93000"/>
              </a:lnSpc>
              <a:buClr>
                <a:srgbClr val="000000"/>
              </a:buClr>
              <a:buSzPct val="100000"/>
              <a:buFont typeface="Times New Roman" charset="0"/>
              <a:buNone/>
            </a:pPr>
            <a:r>
              <a:rPr lang="fr-FR" sz="2800" b="1" dirty="0">
                <a:solidFill>
                  <a:srgbClr val="000000"/>
                </a:solidFill>
                <a:latin typeface="Stencil" panose="040409050D0802020404" pitchFamily="82" charset="0"/>
                <a:cs typeface="Times" charset="0"/>
              </a:rPr>
              <a:t>C’est le passage d’une personne…</a:t>
            </a:r>
          </a:p>
          <a:p>
            <a:pPr>
              <a:lnSpc>
                <a:spcPct val="93000"/>
              </a:lnSpc>
              <a:buClr>
                <a:srgbClr val="000000"/>
              </a:buClr>
              <a:buSzPct val="100000"/>
              <a:buFont typeface="Times New Roman" charset="0"/>
              <a:buNone/>
            </a:pPr>
            <a:endParaRPr lang="fr-FR" dirty="0">
              <a:latin typeface="Stencil" panose="040409050D0802020404" pitchFamily="82" charset="0"/>
            </a:endParaRPr>
          </a:p>
        </p:txBody>
      </p:sp>
      <p:sp>
        <p:nvSpPr>
          <p:cNvPr id="7" name="ZoneTexte 4"/>
          <p:cNvSpPr txBox="1">
            <a:spLocks noChangeArrowheads="1"/>
          </p:cNvSpPr>
          <p:nvPr/>
        </p:nvSpPr>
        <p:spPr bwMode="auto">
          <a:xfrm>
            <a:off x="3575051" y="4868863"/>
            <a:ext cx="2121093" cy="607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3000"/>
              </a:lnSpc>
              <a:buClr>
                <a:srgbClr val="000000"/>
              </a:buClr>
              <a:buSzPct val="100000"/>
              <a:buFont typeface="Times New Roman" charset="0"/>
              <a:buNone/>
            </a:pPr>
            <a:r>
              <a:rPr lang="fr-FR" b="1" i="1">
                <a:solidFill>
                  <a:schemeClr val="accent3">
                    <a:lumMod val="40000"/>
                    <a:lumOff val="60000"/>
                  </a:schemeClr>
                </a:solidFill>
                <a:latin typeface="Times" charset="0"/>
                <a:cs typeface="Times" charset="0"/>
              </a:rPr>
              <a:t>Un état de plus forte</a:t>
            </a:r>
          </a:p>
          <a:p>
            <a:pPr>
              <a:lnSpc>
                <a:spcPct val="93000"/>
              </a:lnSpc>
              <a:buClr>
                <a:srgbClr val="000000"/>
              </a:buClr>
              <a:buSzPct val="100000"/>
              <a:buFont typeface="Times New Roman" charset="0"/>
              <a:buNone/>
            </a:pPr>
            <a:r>
              <a:rPr lang="fr-FR" b="1" i="1">
                <a:solidFill>
                  <a:schemeClr val="accent3">
                    <a:lumMod val="40000"/>
                    <a:lumOff val="60000"/>
                  </a:schemeClr>
                </a:solidFill>
                <a:latin typeface="Times" charset="0"/>
                <a:cs typeface="Times" charset="0"/>
              </a:rPr>
              <a:t>congruente</a:t>
            </a:r>
          </a:p>
        </p:txBody>
      </p:sp>
      <p:pic>
        <p:nvPicPr>
          <p:cNvPr id="10"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6726" y="3068639"/>
            <a:ext cx="3152775" cy="334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412875"/>
            <a:ext cx="3856038"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
          <p:cNvSpPr>
            <a:spLocks noChangeArrowheads="1"/>
          </p:cNvSpPr>
          <p:nvPr/>
        </p:nvSpPr>
        <p:spPr bwMode="auto">
          <a:xfrm>
            <a:off x="5808663" y="2060575"/>
            <a:ext cx="2590800" cy="607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buClr>
                <a:srgbClr val="000000"/>
              </a:buClr>
              <a:buSzPct val="100000"/>
              <a:buFont typeface="Times New Roman" charset="0"/>
              <a:buNone/>
            </a:pPr>
            <a:r>
              <a:rPr lang="fr-FR" b="1" i="1">
                <a:solidFill>
                  <a:srgbClr val="000000"/>
                </a:solidFill>
                <a:latin typeface="Times" charset="0"/>
                <a:cs typeface="Times" charset="0"/>
              </a:rPr>
              <a:t>D’un état de faible</a:t>
            </a:r>
          </a:p>
          <a:p>
            <a:pPr>
              <a:lnSpc>
                <a:spcPct val="93000"/>
              </a:lnSpc>
              <a:buClr>
                <a:srgbClr val="000000"/>
              </a:buClr>
              <a:buSzPct val="100000"/>
              <a:buFont typeface="Times New Roman" charset="0"/>
              <a:buNone/>
            </a:pPr>
            <a:r>
              <a:rPr lang="fr-FR" b="1" i="1">
                <a:solidFill>
                  <a:srgbClr val="000000"/>
                </a:solidFill>
                <a:latin typeface="Times" charset="0"/>
                <a:cs typeface="Times" charset="0"/>
              </a:rPr>
              <a:t>congruence</a:t>
            </a:r>
            <a:endParaRPr lang="fr-FR"/>
          </a:p>
        </p:txBody>
      </p:sp>
      <p:sp>
        <p:nvSpPr>
          <p:cNvPr id="13" name="ZoneTexte 10"/>
          <p:cNvSpPr txBox="1">
            <a:spLocks noChangeArrowheads="1"/>
          </p:cNvSpPr>
          <p:nvPr/>
        </p:nvSpPr>
        <p:spPr bwMode="auto">
          <a:xfrm>
            <a:off x="5880101" y="3860800"/>
            <a:ext cx="727075" cy="349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buClr>
                <a:srgbClr val="000000"/>
              </a:buClr>
              <a:buSzPct val="100000"/>
              <a:buFont typeface="Times New Roman" charset="0"/>
              <a:buNone/>
            </a:pPr>
            <a:r>
              <a:rPr lang="fr-FR" b="1" dirty="0">
                <a:solidFill>
                  <a:schemeClr val="accent3">
                    <a:lumMod val="40000"/>
                    <a:lumOff val="60000"/>
                  </a:schemeClr>
                </a:solidFill>
                <a:latin typeface="Times" charset="0"/>
                <a:cs typeface="Times" charset="0"/>
              </a:rPr>
              <a:t>à</a:t>
            </a:r>
          </a:p>
        </p:txBody>
      </p:sp>
      <p:cxnSp>
        <p:nvCxnSpPr>
          <p:cNvPr id="14" name="Connecteur en arc 13"/>
          <p:cNvCxnSpPr/>
          <p:nvPr/>
        </p:nvCxnSpPr>
        <p:spPr>
          <a:xfrm>
            <a:off x="5735638" y="3716338"/>
            <a:ext cx="1008062" cy="792162"/>
          </a:xfrm>
          <a:prstGeom prst="curvedConnector3">
            <a:avLst/>
          </a:prstGeom>
          <a:ln w="76200" cmpd="sng">
            <a:solidFill>
              <a:srgbClr val="2C7C9F"/>
            </a:solidFill>
            <a:tailEnd type="triangle" w="lg"/>
          </a:ln>
        </p:spPr>
        <p:style>
          <a:lnRef idx="2">
            <a:schemeClr val="accent1"/>
          </a:lnRef>
          <a:fillRef idx="0">
            <a:schemeClr val="accent1"/>
          </a:fillRef>
          <a:effectRef idx="1">
            <a:schemeClr val="accent1"/>
          </a:effectRef>
          <a:fontRef idx="minor">
            <a:schemeClr val="tx1"/>
          </a:fontRef>
        </p:style>
      </p:cxnSp>
      <p:sp>
        <p:nvSpPr>
          <p:cNvPr id="2" name="Espace réservé du pied de page 1"/>
          <p:cNvSpPr>
            <a:spLocks noGrp="1"/>
          </p:cNvSpPr>
          <p:nvPr>
            <p:ph type="ftr" sz="quarter" idx="11"/>
          </p:nvPr>
        </p:nvSpPr>
        <p:spPr/>
        <p:txBody>
          <a:bodyPr/>
          <a:lstStyle/>
          <a:p>
            <a:r>
              <a:rPr lang="en-US" smtClean="0"/>
              <a:t>Chantal Fleurot-Douiller</a:t>
            </a:r>
            <a:endParaRPr lang="en-US" dirty="0"/>
          </a:p>
        </p:txBody>
      </p:sp>
      <p:sp>
        <p:nvSpPr>
          <p:cNvPr id="3" name="Espace réservé du numéro de diapositive 2"/>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40816913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r="45545" b="5755"/>
          <a:stretch/>
        </p:blipFill>
        <p:spPr>
          <a:xfrm rot="5400000">
            <a:off x="293030" y="790798"/>
            <a:ext cx="5440467" cy="5691677"/>
          </a:xfrm>
          <a:prstGeom prst="rect">
            <a:avLst/>
          </a:prstGeom>
        </p:spPr>
      </p:pic>
      <p:pic>
        <p:nvPicPr>
          <p:cNvPr id="3" name="Image 2"/>
          <p:cNvPicPr>
            <a:picLocks noChangeAspect="1"/>
          </p:cNvPicPr>
          <p:nvPr/>
        </p:nvPicPr>
        <p:blipFill rotWithShape="1">
          <a:blip r:embed="rId2"/>
          <a:srcRect l="48649" t="7370" r="1154" b="8976"/>
          <a:stretch/>
        </p:blipFill>
        <p:spPr>
          <a:xfrm rot="5400000">
            <a:off x="6211620" y="732096"/>
            <a:ext cx="5440468" cy="5809083"/>
          </a:xfrm>
          <a:prstGeom prst="rect">
            <a:avLst/>
          </a:prstGeom>
        </p:spPr>
      </p:pic>
      <p:sp>
        <p:nvSpPr>
          <p:cNvPr id="4" name="Rectangle 3"/>
          <p:cNvSpPr/>
          <p:nvPr/>
        </p:nvSpPr>
        <p:spPr>
          <a:xfrm>
            <a:off x="1941194" y="109038"/>
            <a:ext cx="8172237"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2400" b="1" cap="none" spc="0" dirty="0" smtClean="0">
                <a:ln/>
                <a:solidFill>
                  <a:schemeClr val="accent3"/>
                </a:solidFill>
                <a:effectLst/>
              </a:rPr>
              <a:t>Qu’avez-vous mis dans votre valise lors de la session 1 ? </a:t>
            </a:r>
          </a:p>
          <a:p>
            <a:pPr algn="ctr"/>
            <a:r>
              <a:rPr lang="fr-FR" sz="2400" b="1" dirty="0" smtClean="0">
                <a:ln/>
                <a:solidFill>
                  <a:schemeClr val="accent3"/>
                </a:solidFill>
              </a:rPr>
              <a:t>Quelles résonnances dans votre univers pro ?</a:t>
            </a:r>
            <a:endParaRPr lang="fr-FR" sz="2400" b="1" cap="none" spc="0" dirty="0">
              <a:ln/>
              <a:solidFill>
                <a:schemeClr val="accent3"/>
              </a:solidFill>
              <a:effectLst/>
            </a:endParaRPr>
          </a:p>
        </p:txBody>
      </p:sp>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17290847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a:spLocks noChangeArrowheads="1"/>
          </p:cNvSpPr>
          <p:nvPr/>
        </p:nvSpPr>
        <p:spPr bwMode="auto">
          <a:xfrm>
            <a:off x="6781800" y="6591300"/>
            <a:ext cx="38862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buClr>
                <a:srgbClr val="000000"/>
              </a:buClr>
              <a:buSzPct val="100000"/>
              <a:buFont typeface="Times New Roman" charset="0"/>
              <a:buNone/>
            </a:pPr>
            <a:r>
              <a:rPr lang="fr-FR" sz="1200" b="1" i="1">
                <a:solidFill>
                  <a:srgbClr val="000000"/>
                </a:solidFill>
                <a:latin typeface="Times" charset="0"/>
                <a:cs typeface="Times" charset="0"/>
              </a:rPr>
              <a:t>Georges Chappaz – Hermès Formation-Conseil-Création</a:t>
            </a:r>
          </a:p>
        </p:txBody>
      </p:sp>
      <p:sp>
        <p:nvSpPr>
          <p:cNvPr id="16" name="ZoneTexte 1"/>
          <p:cNvSpPr txBox="1">
            <a:spLocks noChangeArrowheads="1"/>
          </p:cNvSpPr>
          <p:nvPr/>
        </p:nvSpPr>
        <p:spPr bwMode="auto">
          <a:xfrm>
            <a:off x="6551613" y="785814"/>
            <a:ext cx="184150"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3000"/>
              </a:lnSpc>
              <a:buClr>
                <a:srgbClr val="000000"/>
              </a:buClr>
              <a:buSzPct val="100000"/>
              <a:buFont typeface="Times New Roman" charset="0"/>
              <a:buNone/>
            </a:pPr>
            <a:endParaRPr lang="fr-FR"/>
          </a:p>
        </p:txBody>
      </p:sp>
      <p:sp>
        <p:nvSpPr>
          <p:cNvPr id="17" name="ZoneTexte 5"/>
          <p:cNvSpPr txBox="1">
            <a:spLocks noChangeArrowheads="1"/>
          </p:cNvSpPr>
          <p:nvPr/>
        </p:nvSpPr>
        <p:spPr bwMode="auto">
          <a:xfrm>
            <a:off x="2189956" y="72135"/>
            <a:ext cx="8101012" cy="10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lnSpc>
                <a:spcPct val="93000"/>
              </a:lnSpc>
              <a:buClr>
                <a:srgbClr val="000000"/>
              </a:buClr>
              <a:buSzPct val="100000"/>
              <a:buFont typeface="Times New Roman" charset="0"/>
              <a:buNone/>
            </a:pPr>
            <a:r>
              <a:rPr lang="fr-FR" sz="3200" b="1" dirty="0">
                <a:solidFill>
                  <a:srgbClr val="000000"/>
                </a:solidFill>
                <a:latin typeface="Stencil" panose="040409050D0802020404" pitchFamily="82" charset="0"/>
                <a:cs typeface="Times" charset="0"/>
              </a:rPr>
              <a:t>Le Développement de la Personne</a:t>
            </a:r>
          </a:p>
          <a:p>
            <a:pPr algn="ctr">
              <a:lnSpc>
                <a:spcPct val="93000"/>
              </a:lnSpc>
              <a:buClr>
                <a:srgbClr val="000000"/>
              </a:buClr>
              <a:buSzPct val="100000"/>
              <a:buFont typeface="Times New Roman" charset="0"/>
              <a:buNone/>
            </a:pPr>
            <a:r>
              <a:rPr lang="fr-FR" sz="3200" b="1" dirty="0">
                <a:solidFill>
                  <a:srgbClr val="000000"/>
                </a:solidFill>
                <a:latin typeface="Stencil" panose="040409050D0802020404" pitchFamily="82" charset="0"/>
                <a:cs typeface="Times" charset="0"/>
              </a:rPr>
              <a:t>L’</a:t>
            </a:r>
            <a:r>
              <a:rPr lang="fr-FR" altLang="ja-JP" sz="3200" b="1" dirty="0">
                <a:solidFill>
                  <a:srgbClr val="000000"/>
                </a:solidFill>
                <a:latin typeface="Stencil" panose="040409050D0802020404" pitchFamily="82" charset="0"/>
                <a:cs typeface="Times" charset="0"/>
              </a:rPr>
              <a:t>empathie</a:t>
            </a:r>
            <a:endParaRPr lang="fr-FR" sz="3200" dirty="0">
              <a:latin typeface="Stencil" panose="040409050D0802020404" pitchFamily="82" charset="0"/>
            </a:endParaRPr>
          </a:p>
        </p:txBody>
      </p:sp>
      <p:sp>
        <p:nvSpPr>
          <p:cNvPr id="18" name="Rectangle 1"/>
          <p:cNvSpPr>
            <a:spLocks noChangeArrowheads="1"/>
          </p:cNvSpPr>
          <p:nvPr/>
        </p:nvSpPr>
        <p:spPr bwMode="auto">
          <a:xfrm>
            <a:off x="1992313" y="765176"/>
            <a:ext cx="84963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fr-FR">
              <a:solidFill>
                <a:srgbClr val="000000"/>
              </a:solidFill>
              <a:latin typeface="Times" charset="0"/>
              <a:cs typeface="Times" charset="0"/>
            </a:endParaRPr>
          </a:p>
          <a:p>
            <a:endParaRPr lang="fr-FR">
              <a:solidFill>
                <a:srgbClr val="000000"/>
              </a:solidFill>
              <a:latin typeface="Times" charset="0"/>
              <a:cs typeface="Times" charset="0"/>
            </a:endParaRPr>
          </a:p>
        </p:txBody>
      </p:sp>
      <p:sp>
        <p:nvSpPr>
          <p:cNvPr id="19" name="ZoneTexte 5"/>
          <p:cNvSpPr txBox="1">
            <a:spLocks noChangeArrowheads="1"/>
          </p:cNvSpPr>
          <p:nvPr/>
        </p:nvSpPr>
        <p:spPr bwMode="auto">
          <a:xfrm>
            <a:off x="258226" y="1663986"/>
            <a:ext cx="11964473"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just">
              <a:buFont typeface="Wingdings" panose="05000000000000000000" pitchFamily="2" charset="2"/>
              <a:buChar char="§"/>
            </a:pPr>
            <a:r>
              <a:rPr lang="fr-FR" sz="2400" i="1" dirty="0">
                <a:solidFill>
                  <a:srgbClr val="000000"/>
                </a:solidFill>
                <a:latin typeface="Times" charset="0"/>
                <a:cs typeface="Times" charset="0"/>
              </a:rPr>
              <a:t>« </a:t>
            </a:r>
            <a:r>
              <a:rPr lang="fr-FR" sz="2400" b="1" i="1" dirty="0">
                <a:solidFill>
                  <a:srgbClr val="000000"/>
                </a:solidFill>
                <a:latin typeface="Times" charset="0"/>
                <a:cs typeface="Times" charset="0"/>
              </a:rPr>
              <a:t>L'empathie</a:t>
            </a:r>
            <a:r>
              <a:rPr lang="fr-FR" sz="2400" i="1" dirty="0">
                <a:solidFill>
                  <a:srgbClr val="000000"/>
                </a:solidFill>
                <a:latin typeface="Times" charset="0"/>
                <a:cs typeface="Times" charset="0"/>
              </a:rPr>
              <a:t> ou la </a:t>
            </a:r>
            <a:r>
              <a:rPr lang="fr-FR" sz="2400" b="1" i="1" dirty="0">
                <a:solidFill>
                  <a:srgbClr val="000000"/>
                </a:solidFill>
                <a:latin typeface="Times" charset="0"/>
                <a:cs typeface="Times" charset="0"/>
              </a:rPr>
              <a:t>compréhension empathique </a:t>
            </a:r>
            <a:r>
              <a:rPr lang="fr-FR" sz="2400" i="1" dirty="0">
                <a:solidFill>
                  <a:srgbClr val="000000"/>
                </a:solidFill>
                <a:latin typeface="Times" charset="0"/>
                <a:cs typeface="Times" charset="0"/>
              </a:rPr>
              <a:t>consiste en la perception la plus proche possible du cadre de référence d'autrui. […]</a:t>
            </a:r>
          </a:p>
          <a:p>
            <a:pPr marL="342900" indent="-342900" algn="just">
              <a:buFont typeface="Wingdings" panose="05000000000000000000" pitchFamily="2" charset="2"/>
              <a:buChar char="§"/>
            </a:pPr>
            <a:endParaRPr lang="fr-FR" sz="2400" i="1" dirty="0">
              <a:solidFill>
                <a:srgbClr val="000000"/>
              </a:solidFill>
              <a:latin typeface="Times" charset="0"/>
              <a:cs typeface="Times" charset="0"/>
            </a:endParaRPr>
          </a:p>
          <a:p>
            <a:pPr marL="342900" indent="-342900" algn="just">
              <a:buFont typeface="Wingdings" panose="05000000000000000000" pitchFamily="2" charset="2"/>
              <a:buChar char="§"/>
            </a:pPr>
            <a:r>
              <a:rPr lang="fr-FR" sz="2400" i="1" dirty="0">
                <a:solidFill>
                  <a:srgbClr val="000000"/>
                </a:solidFill>
                <a:latin typeface="Times" charset="0"/>
                <a:cs typeface="Times" charset="0"/>
              </a:rPr>
              <a:t>C'est </a:t>
            </a:r>
            <a:r>
              <a:rPr lang="fr-FR" sz="2400" b="1" i="1" dirty="0">
                <a:solidFill>
                  <a:srgbClr val="000000"/>
                </a:solidFill>
                <a:latin typeface="Times" charset="0"/>
                <a:cs typeface="Times" charset="0"/>
              </a:rPr>
              <a:t>percevoir le monde subjectif d'autrui </a:t>
            </a:r>
            <a:r>
              <a:rPr lang="fr-FR" sz="2400" i="1" dirty="0">
                <a:solidFill>
                  <a:srgbClr val="000000"/>
                </a:solidFill>
                <a:latin typeface="Times" charset="0"/>
                <a:cs typeface="Times" charset="0"/>
              </a:rPr>
              <a:t>“comme si” on était cette personne ; sans toutefois jamais perdre de vue qu'il s'agit d'une situation ou l’interprétation est toujours présente. […]</a:t>
            </a:r>
          </a:p>
          <a:p>
            <a:pPr marL="342900" indent="-342900" algn="just">
              <a:buFont typeface="Wingdings" panose="05000000000000000000" pitchFamily="2" charset="2"/>
              <a:buChar char="§"/>
            </a:pPr>
            <a:endParaRPr lang="fr-FR" sz="2400" i="1" dirty="0">
              <a:solidFill>
                <a:srgbClr val="000000"/>
              </a:solidFill>
              <a:latin typeface="Times" charset="0"/>
              <a:cs typeface="Times" charset="0"/>
            </a:endParaRPr>
          </a:p>
          <a:p>
            <a:pPr marL="342900" indent="-342900" algn="just">
              <a:buFont typeface="Wingdings" panose="05000000000000000000" pitchFamily="2" charset="2"/>
              <a:buChar char="§"/>
            </a:pPr>
            <a:r>
              <a:rPr lang="fr-FR" sz="2400" i="1" dirty="0">
                <a:solidFill>
                  <a:srgbClr val="000000"/>
                </a:solidFill>
                <a:latin typeface="Times" charset="0"/>
                <a:cs typeface="Times" charset="0"/>
              </a:rPr>
              <a:t>L’empathie implique donc que, par exemple, on éprouve la peine ou le plaisir d'autrui, et qu'on en perçoive la cause comme il la perçoit (c'est-à-dire qu'on explique ses sentiments ou ses perceptions comme il se les explique), </a:t>
            </a:r>
            <a:r>
              <a:rPr lang="fr-FR" sz="2400" b="1" i="1" dirty="0">
                <a:solidFill>
                  <a:srgbClr val="000000"/>
                </a:solidFill>
                <a:latin typeface="Times" charset="0"/>
                <a:cs typeface="Times" charset="0"/>
              </a:rPr>
              <a:t>sans jamais oublier qu'il s'agit des expériences et des perceptions de l'autre.</a:t>
            </a:r>
            <a:r>
              <a:rPr lang="fr-FR" sz="2400" i="1" dirty="0">
                <a:solidFill>
                  <a:srgbClr val="000000"/>
                </a:solidFill>
                <a:latin typeface="Times" charset="0"/>
                <a:cs typeface="Times" charset="0"/>
              </a:rPr>
              <a:t> » (C. </a:t>
            </a:r>
            <a:r>
              <a:rPr lang="fr-FR" sz="2400" i="1" dirty="0" smtClean="0">
                <a:solidFill>
                  <a:srgbClr val="000000"/>
                </a:solidFill>
                <a:latin typeface="Times" charset="0"/>
                <a:cs typeface="Times" charset="0"/>
              </a:rPr>
              <a:t>Rogers</a:t>
            </a:r>
            <a:r>
              <a:rPr lang="fr-FR" sz="2400" i="1" dirty="0">
                <a:solidFill>
                  <a:srgbClr val="000000"/>
                </a:solidFill>
                <a:latin typeface="Times" charset="0"/>
                <a:cs typeface="Times" charset="0"/>
              </a:rPr>
              <a:t> </a:t>
            </a:r>
            <a:r>
              <a:rPr lang="fr-FR" sz="2400" i="1" dirty="0" smtClean="0">
                <a:solidFill>
                  <a:srgbClr val="000000"/>
                </a:solidFill>
                <a:latin typeface="Times" charset="0"/>
                <a:cs typeface="Times" charset="0"/>
              </a:rPr>
              <a:t>, </a:t>
            </a:r>
            <a:r>
              <a:rPr lang="fr-FR" sz="2400" i="1" u="sng" dirty="0" smtClean="0">
                <a:solidFill>
                  <a:srgbClr val="000000"/>
                </a:solidFill>
                <a:latin typeface="Times" charset="0"/>
                <a:cs typeface="Times" charset="0"/>
              </a:rPr>
              <a:t>La Liberté d’apprendre</a:t>
            </a:r>
            <a:r>
              <a:rPr lang="fr-FR" sz="2400" i="1" dirty="0" smtClean="0">
                <a:solidFill>
                  <a:srgbClr val="000000"/>
                </a:solidFill>
                <a:latin typeface="Times" charset="0"/>
                <a:cs typeface="Times" charset="0"/>
              </a:rPr>
              <a:t>)</a:t>
            </a:r>
          </a:p>
        </p:txBody>
      </p:sp>
      <p:sp>
        <p:nvSpPr>
          <p:cNvPr id="2" name="Espace réservé du pied de page 1"/>
          <p:cNvSpPr>
            <a:spLocks noGrp="1"/>
          </p:cNvSpPr>
          <p:nvPr>
            <p:ph type="ftr" sz="quarter" idx="11"/>
          </p:nvPr>
        </p:nvSpPr>
        <p:spPr/>
        <p:txBody>
          <a:bodyPr/>
          <a:lstStyle/>
          <a:p>
            <a:r>
              <a:rPr lang="en-US" smtClean="0"/>
              <a:t>Chantal Fleurot-Douiller</a:t>
            </a:r>
            <a:endParaRPr lang="en-US" dirty="0"/>
          </a:p>
        </p:txBody>
      </p:sp>
      <p:sp>
        <p:nvSpPr>
          <p:cNvPr id="3" name="Espace réservé du numéro de diapositive 2"/>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62666998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5"/>
          <p:cNvSpPr txBox="1">
            <a:spLocks noChangeArrowheads="1"/>
          </p:cNvSpPr>
          <p:nvPr/>
        </p:nvSpPr>
        <p:spPr bwMode="auto">
          <a:xfrm>
            <a:off x="1897286" y="45569"/>
            <a:ext cx="8101012" cy="10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lnSpc>
                <a:spcPct val="93000"/>
              </a:lnSpc>
              <a:buClr>
                <a:srgbClr val="000000"/>
              </a:buClr>
              <a:buSzPct val="100000"/>
              <a:buFont typeface="Times New Roman" charset="0"/>
              <a:buNone/>
            </a:pPr>
            <a:r>
              <a:rPr lang="fr-FR" sz="3200" b="1" dirty="0">
                <a:solidFill>
                  <a:srgbClr val="000000"/>
                </a:solidFill>
                <a:latin typeface="Stencil" panose="040409050D0802020404" pitchFamily="82" charset="0"/>
                <a:cs typeface="Times" charset="0"/>
              </a:rPr>
              <a:t>Le Développement de la Personne</a:t>
            </a:r>
          </a:p>
          <a:p>
            <a:pPr algn="ctr">
              <a:lnSpc>
                <a:spcPct val="93000"/>
              </a:lnSpc>
              <a:buClr>
                <a:srgbClr val="000000"/>
              </a:buClr>
              <a:buSzPct val="100000"/>
              <a:buFont typeface="Times New Roman" charset="0"/>
              <a:buNone/>
            </a:pPr>
            <a:r>
              <a:rPr lang="fr-FR" sz="3200" b="1" dirty="0">
                <a:solidFill>
                  <a:srgbClr val="000000"/>
                </a:solidFill>
                <a:latin typeface="Stencil" panose="040409050D0802020404" pitchFamily="82" charset="0"/>
                <a:cs typeface="Times" charset="0"/>
              </a:rPr>
              <a:t>Impacts dans la formation</a:t>
            </a:r>
            <a:endParaRPr lang="fr-FR" sz="3200" dirty="0">
              <a:latin typeface="Stencil" panose="040409050D0802020404" pitchFamily="82" charset="0"/>
              <a:cs typeface="Times" charset="0"/>
            </a:endParaRPr>
          </a:p>
        </p:txBody>
      </p:sp>
      <p:sp>
        <p:nvSpPr>
          <p:cNvPr id="9" name="ZoneTexte 5"/>
          <p:cNvSpPr txBox="1">
            <a:spLocks noChangeArrowheads="1"/>
          </p:cNvSpPr>
          <p:nvPr/>
        </p:nvSpPr>
        <p:spPr bwMode="auto">
          <a:xfrm>
            <a:off x="2135188" y="1268414"/>
            <a:ext cx="7993062"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fr-FR" sz="2400" i="1" dirty="0">
                <a:solidFill>
                  <a:srgbClr val="000000"/>
                </a:solidFill>
                <a:latin typeface="Times" charset="0"/>
                <a:cs typeface="Times" charset="0"/>
              </a:rPr>
              <a:t>« Nous soutenons […] que la mise en place d’un apprentissage ne dépend pas que des savoir-faire pédagogiques du formateur, pas plus que de son excellence dans un domaine particulier et pas davantage de l'agencement du programme d'études qu'il a mis au point. Elle ne dépend, ni de sa façon d'utiliser des auxiliaires audiovisuels, […], et pas davantage du nombre de livres utilisés, bien que ces différents éléments puissent, à un moment ou un autre, s'avérer fort utiles…</a:t>
            </a:r>
          </a:p>
          <a:p>
            <a:pPr algn="just"/>
            <a:endParaRPr lang="fr-FR" sz="2400" i="1" dirty="0">
              <a:solidFill>
                <a:srgbClr val="000000"/>
              </a:solidFill>
              <a:latin typeface="Times" charset="0"/>
              <a:cs typeface="Times" charset="0"/>
            </a:endParaRPr>
          </a:p>
          <a:p>
            <a:pPr algn="just"/>
            <a:r>
              <a:rPr lang="fr-FR" sz="2400" i="1" dirty="0">
                <a:solidFill>
                  <a:srgbClr val="000000"/>
                </a:solidFill>
                <a:latin typeface="Times" charset="0"/>
                <a:cs typeface="Times" charset="0"/>
              </a:rPr>
              <a:t>Non ! </a:t>
            </a:r>
            <a:r>
              <a:rPr lang="fr-FR" sz="2400" b="1" i="1" dirty="0">
                <a:solidFill>
                  <a:srgbClr val="000000"/>
                </a:solidFill>
                <a:latin typeface="Times" charset="0"/>
                <a:cs typeface="Times" charset="0"/>
              </a:rPr>
              <a:t>Un véritable apprentissage est conditionné par la présence d'un certain nombre d'attitudes dans la relation personnelle qui s'instaure entre celui qui “facilite” l'apprentissage et celui qui apprend.</a:t>
            </a:r>
            <a:r>
              <a:rPr lang="fr-FR" sz="2400" i="1" dirty="0">
                <a:solidFill>
                  <a:srgbClr val="000000"/>
                </a:solidFill>
                <a:latin typeface="Times" charset="0"/>
                <a:cs typeface="Times" charset="0"/>
              </a:rPr>
              <a:t> » (C. Rogers) </a:t>
            </a:r>
          </a:p>
        </p:txBody>
      </p:sp>
      <p:sp>
        <p:nvSpPr>
          <p:cNvPr id="4" name="Rectangle 3"/>
          <p:cNvSpPr>
            <a:spLocks noChangeArrowheads="1"/>
          </p:cNvSpPr>
          <p:nvPr/>
        </p:nvSpPr>
        <p:spPr bwMode="auto">
          <a:xfrm>
            <a:off x="6781800" y="6591300"/>
            <a:ext cx="38862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buClr>
                <a:srgbClr val="000000"/>
              </a:buClr>
              <a:buSzPct val="100000"/>
              <a:buFont typeface="Times New Roman" charset="0"/>
              <a:buNone/>
            </a:pPr>
            <a:r>
              <a:rPr lang="fr-FR" sz="1200" b="1" i="1" dirty="0">
                <a:solidFill>
                  <a:srgbClr val="000000"/>
                </a:solidFill>
                <a:latin typeface="Times" charset="0"/>
                <a:cs typeface="Times" charset="0"/>
              </a:rPr>
              <a:t>Georges Chappaz – Hermès Formation-Conseil-Création</a:t>
            </a:r>
          </a:p>
        </p:txBody>
      </p:sp>
      <p:sp>
        <p:nvSpPr>
          <p:cNvPr id="2" name="Espace réservé du pied de page 1"/>
          <p:cNvSpPr>
            <a:spLocks noGrp="1"/>
          </p:cNvSpPr>
          <p:nvPr>
            <p:ph type="ftr" sz="quarter" idx="11"/>
          </p:nvPr>
        </p:nvSpPr>
        <p:spPr/>
        <p:txBody>
          <a:bodyPr/>
          <a:lstStyle/>
          <a:p>
            <a:r>
              <a:rPr lang="en-US" smtClean="0"/>
              <a:t>Chantal Fleurot-Douiller</a:t>
            </a:r>
            <a:endParaRPr lang="en-US" dirty="0"/>
          </a:p>
        </p:txBody>
      </p:sp>
      <p:sp>
        <p:nvSpPr>
          <p:cNvPr id="3" name="Espace réservé du numéro de diapositive 2"/>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39767946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jeudi </a:t>
            </a:r>
            <a:r>
              <a:rPr lang="fr-FR" dirty="0" smtClean="0"/>
              <a:t>matin: la didactique, qu’est-ce que c’est ? </a:t>
            </a:r>
            <a:endParaRPr lang="fr-FR" dirty="0"/>
          </a:p>
        </p:txBody>
      </p:sp>
      <p:sp>
        <p:nvSpPr>
          <p:cNvPr id="3" name="Espace réservé du texte 2"/>
          <p:cNvSpPr>
            <a:spLocks noGrp="1"/>
          </p:cNvSpPr>
          <p:nvPr>
            <p:ph type="body" idx="1"/>
          </p:nvPr>
        </p:nvSpPr>
        <p:spPr/>
        <p:txBody>
          <a:bodyPr/>
          <a:lstStyle/>
          <a:p>
            <a:r>
              <a:rPr lang="fr-FR" dirty="0" smtClean="0"/>
              <a:t>1</a:t>
            </a:r>
            <a:r>
              <a:rPr lang="fr-FR" baseline="30000" dirty="0" smtClean="0"/>
              <a:t>er</a:t>
            </a:r>
            <a:r>
              <a:rPr lang="fr-FR" dirty="0" smtClean="0"/>
              <a:t> temps : Les concepts de la didactique</a:t>
            </a:r>
            <a:endParaRPr lang="fr-FR" dirty="0"/>
          </a:p>
        </p:txBody>
      </p:sp>
      <p:sp>
        <p:nvSpPr>
          <p:cNvPr id="4" name="Espace réservé du contenu 3"/>
          <p:cNvSpPr>
            <a:spLocks noGrp="1"/>
          </p:cNvSpPr>
          <p:nvPr>
            <p:ph sz="half" idx="2"/>
          </p:nvPr>
        </p:nvSpPr>
        <p:spPr>
          <a:xfrm>
            <a:off x="581194" y="2926052"/>
            <a:ext cx="5393100" cy="3461869"/>
          </a:xfrm>
          <a:solidFill>
            <a:schemeClr val="bg2"/>
          </a:solidFill>
        </p:spPr>
        <p:txBody>
          <a:bodyPr>
            <a:normAutofit/>
          </a:bodyPr>
          <a:lstStyle/>
          <a:p>
            <a:pPr marL="0" indent="0">
              <a:buNone/>
            </a:pPr>
            <a:r>
              <a:rPr lang="fr-FR" sz="2400" b="1" dirty="0" smtClean="0">
                <a:solidFill>
                  <a:schemeClr val="accent3"/>
                </a:solidFill>
              </a:rPr>
              <a:t>Activité : casse-tête d’experts</a:t>
            </a:r>
            <a:endParaRPr lang="fr-FR" sz="2000" dirty="0" smtClean="0"/>
          </a:p>
          <a:p>
            <a:r>
              <a:rPr lang="fr-FR" sz="2000" dirty="0" smtClean="0"/>
              <a:t>Vous allez lire et décrypter différents </a:t>
            </a:r>
            <a:r>
              <a:rPr lang="fr-FR" sz="2000" b="1" dirty="0" smtClean="0"/>
              <a:t>textes sur la didactique </a:t>
            </a:r>
          </a:p>
          <a:p>
            <a:r>
              <a:rPr lang="fr-FR" sz="2000" dirty="0" smtClean="0"/>
              <a:t>Exposés + production de chaque groupe </a:t>
            </a:r>
          </a:p>
          <a:p>
            <a:r>
              <a:rPr lang="fr-FR" sz="2000" dirty="0" smtClean="0"/>
              <a:t>Feedback + Phase « méta »</a:t>
            </a:r>
          </a:p>
          <a:p>
            <a:r>
              <a:rPr lang="fr-FR" sz="2000" dirty="0" smtClean="0">
                <a:solidFill>
                  <a:schemeClr val="bg1">
                    <a:lumMod val="50000"/>
                  </a:schemeClr>
                </a:solidFill>
              </a:rPr>
              <a:t>Synthèse théorique </a:t>
            </a:r>
            <a:r>
              <a:rPr lang="fr-FR" sz="2000" dirty="0" smtClean="0">
                <a:solidFill>
                  <a:schemeClr val="bg1">
                    <a:lumMod val="50000"/>
                  </a:schemeClr>
                </a:solidFill>
                <a:sym typeface="Wingdings" panose="05000000000000000000" pitchFamily="2" charset="2"/>
              </a:rPr>
              <a:t> APM</a:t>
            </a:r>
            <a:endParaRPr lang="fr-FR" sz="2000" dirty="0" smtClean="0">
              <a:solidFill>
                <a:schemeClr val="bg1">
                  <a:lumMod val="50000"/>
                </a:schemeClr>
              </a:solidFill>
            </a:endParaRPr>
          </a:p>
        </p:txBody>
      </p:sp>
      <p:sp>
        <p:nvSpPr>
          <p:cNvPr id="7" name="Larme 6"/>
          <p:cNvSpPr/>
          <p:nvPr/>
        </p:nvSpPr>
        <p:spPr>
          <a:xfrm>
            <a:off x="88550" y="2527578"/>
            <a:ext cx="676962" cy="592429"/>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1h30’</a:t>
            </a:r>
            <a:endParaRPr lang="fr-FR" dirty="0"/>
          </a:p>
        </p:txBody>
      </p:sp>
      <p:sp>
        <p:nvSpPr>
          <p:cNvPr id="9" name="Espace réservé du texte 8"/>
          <p:cNvSpPr>
            <a:spLocks noGrp="1"/>
          </p:cNvSpPr>
          <p:nvPr>
            <p:ph type="body" sz="quarter" idx="3"/>
          </p:nvPr>
        </p:nvSpPr>
        <p:spPr/>
        <p:txBody>
          <a:bodyPr/>
          <a:lstStyle/>
          <a:p>
            <a:r>
              <a:rPr lang="fr-FR" dirty="0" smtClean="0"/>
              <a:t>Modalités du travail en sous-groupes </a:t>
            </a:r>
            <a:endParaRPr lang="fr-FR" dirty="0"/>
          </a:p>
        </p:txBody>
      </p:sp>
      <p:sp>
        <p:nvSpPr>
          <p:cNvPr id="10" name="Espace réservé du contenu 9"/>
          <p:cNvSpPr>
            <a:spLocks noGrp="1"/>
          </p:cNvSpPr>
          <p:nvPr>
            <p:ph sz="quarter" idx="4"/>
          </p:nvPr>
        </p:nvSpPr>
        <p:spPr>
          <a:xfrm>
            <a:off x="6217709" y="2926052"/>
            <a:ext cx="5393100" cy="3461869"/>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r>
              <a:rPr lang="fr-FR" b="1" dirty="0" smtClean="0"/>
              <a:t>Lecture individuelle </a:t>
            </a:r>
            <a:r>
              <a:rPr lang="fr-FR" dirty="0" smtClean="0"/>
              <a:t>:  </a:t>
            </a:r>
            <a:r>
              <a:rPr lang="fr-FR" dirty="0" smtClean="0">
                <a:solidFill>
                  <a:schemeClr val="accent3"/>
                </a:solidFill>
              </a:rPr>
              <a:t>10 -15 mn</a:t>
            </a:r>
          </a:p>
          <a:p>
            <a:r>
              <a:rPr lang="fr-FR" b="1" dirty="0" smtClean="0"/>
              <a:t>1</a:t>
            </a:r>
            <a:r>
              <a:rPr lang="fr-FR" b="1" baseline="30000" dirty="0" smtClean="0"/>
              <a:t>er</a:t>
            </a:r>
            <a:r>
              <a:rPr lang="fr-FR" b="1" dirty="0" smtClean="0"/>
              <a:t> TOUR </a:t>
            </a:r>
            <a:r>
              <a:rPr lang="fr-FR" dirty="0" smtClean="0"/>
              <a:t>: Rassemblement en sous-groupes d’experts pour en faire la synthèse à retenir – </a:t>
            </a:r>
            <a:r>
              <a:rPr lang="fr-FR" dirty="0" smtClean="0">
                <a:solidFill>
                  <a:schemeClr val="accent3"/>
                </a:solidFill>
              </a:rPr>
              <a:t>20 mn </a:t>
            </a:r>
          </a:p>
          <a:p>
            <a:pPr lvl="2"/>
            <a:r>
              <a:rPr lang="fr-FR" sz="1600" dirty="0" smtClean="0"/>
              <a:t>GPA : texte 1 – Delphine, Sandrine, Sylvie</a:t>
            </a:r>
          </a:p>
          <a:p>
            <a:pPr lvl="2"/>
            <a:r>
              <a:rPr lang="fr-FR" sz="1600" dirty="0" smtClean="0"/>
              <a:t>GPB : texte 2 – Cécile, Marc, Abdel</a:t>
            </a:r>
          </a:p>
          <a:p>
            <a:pPr lvl="2"/>
            <a:r>
              <a:rPr lang="fr-FR" sz="1600" dirty="0" smtClean="0"/>
              <a:t>GPC : texte 3 – Patrice, Loïc, Rabia</a:t>
            </a:r>
          </a:p>
          <a:p>
            <a:pPr lvl="2"/>
            <a:r>
              <a:rPr lang="fr-FR" sz="1600" dirty="0" smtClean="0"/>
              <a:t>GPD : texte 4 – Anne-Laure, Pierre, Eric</a:t>
            </a:r>
          </a:p>
          <a:p>
            <a:r>
              <a:rPr lang="fr-FR" b="1" dirty="0" smtClean="0"/>
              <a:t>2</a:t>
            </a:r>
            <a:r>
              <a:rPr lang="fr-FR" b="1" baseline="30000" dirty="0" smtClean="0"/>
              <a:t>ème</a:t>
            </a:r>
            <a:r>
              <a:rPr lang="fr-FR" b="1" dirty="0" smtClean="0"/>
              <a:t> TOUR </a:t>
            </a:r>
            <a:r>
              <a:rPr lang="fr-FR" dirty="0" smtClean="0"/>
              <a:t>: mixage des « experts » en 3 sous-groupes d’apprentissage pour produire une affiche de synthèse sur les fondamentaux en didactique – </a:t>
            </a:r>
            <a:r>
              <a:rPr lang="fr-FR" dirty="0" smtClean="0">
                <a:solidFill>
                  <a:schemeClr val="accent3"/>
                </a:solidFill>
              </a:rPr>
              <a:t>15mn</a:t>
            </a:r>
            <a:r>
              <a:rPr lang="fr-FR" dirty="0" smtClean="0"/>
              <a:t> </a:t>
            </a:r>
          </a:p>
          <a:p>
            <a:r>
              <a:rPr lang="fr-FR" b="1" dirty="0" smtClean="0"/>
              <a:t>FINAL</a:t>
            </a:r>
            <a:r>
              <a:rPr lang="fr-FR" dirty="0" smtClean="0"/>
              <a:t> : 3 présentateurs pour exprimer ce qui a été retenu et compris à travers les affiches + échanges en plénière – </a:t>
            </a:r>
            <a:r>
              <a:rPr lang="fr-FR" dirty="0" smtClean="0">
                <a:solidFill>
                  <a:schemeClr val="accent3"/>
                </a:solidFill>
              </a:rPr>
              <a:t>30 mn</a:t>
            </a:r>
          </a:p>
          <a:p>
            <a:r>
              <a:rPr lang="fr-FR" b="1" dirty="0" smtClean="0">
                <a:solidFill>
                  <a:schemeClr val="accent3"/>
                </a:solidFill>
              </a:rPr>
              <a:t>FAQ à l’issue avec Georges – </a:t>
            </a:r>
            <a:r>
              <a:rPr lang="fr-FR" dirty="0" smtClean="0">
                <a:solidFill>
                  <a:schemeClr val="accent3"/>
                </a:solidFill>
              </a:rPr>
              <a:t>10 mn</a:t>
            </a:r>
            <a:endParaRPr lang="fr-FR" dirty="0">
              <a:solidFill>
                <a:schemeClr val="accent3"/>
              </a:solidFill>
            </a:endParaRPr>
          </a:p>
        </p:txBody>
      </p:sp>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1069766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Qu’est-ce que la didactique et la didactique professionnelle ?</a:t>
            </a:r>
            <a:br>
              <a:rPr lang="fr-FR" dirty="0" smtClean="0"/>
            </a:br>
            <a:r>
              <a:rPr lang="fr-FR" dirty="0" smtClean="0"/>
              <a:t>Activité « casse tête d’experts » : 1</a:t>
            </a:r>
            <a:r>
              <a:rPr lang="fr-FR" baseline="30000" dirty="0" smtClean="0"/>
              <a:t>er</a:t>
            </a:r>
            <a:r>
              <a:rPr lang="fr-FR" dirty="0" smtClean="0"/>
              <a:t> tour </a:t>
            </a:r>
            <a:endParaRPr lang="fr-FR" dirty="0"/>
          </a:p>
        </p:txBody>
      </p:sp>
      <p:sp>
        <p:nvSpPr>
          <p:cNvPr id="5" name="Espace réservé du contenu 4"/>
          <p:cNvSpPr>
            <a:spLocks noGrp="1"/>
          </p:cNvSpPr>
          <p:nvPr>
            <p:ph sz="half" idx="1"/>
          </p:nvPr>
        </p:nvSpPr>
        <p:spPr>
          <a:xfrm>
            <a:off x="489397" y="2884826"/>
            <a:ext cx="5514186" cy="3633047"/>
          </a:xfrm>
        </p:spPr>
        <p:style>
          <a:lnRef idx="2">
            <a:schemeClr val="accent2"/>
          </a:lnRef>
          <a:fillRef idx="1">
            <a:schemeClr val="lt1"/>
          </a:fillRef>
          <a:effectRef idx="0">
            <a:schemeClr val="accent2"/>
          </a:effectRef>
          <a:fontRef idx="minor">
            <a:schemeClr val="dk1"/>
          </a:fontRef>
        </p:style>
        <p:txBody>
          <a:bodyPr>
            <a:normAutofit/>
          </a:bodyPr>
          <a:lstStyle/>
          <a:p>
            <a:r>
              <a:rPr lang="fr-FR" sz="2400" b="1" dirty="0"/>
              <a:t>Lecture individuelle :  </a:t>
            </a:r>
            <a:r>
              <a:rPr lang="fr-FR" sz="2400" b="1" dirty="0">
                <a:solidFill>
                  <a:schemeClr val="accent3"/>
                </a:solidFill>
              </a:rPr>
              <a:t>10 -15 mn</a:t>
            </a:r>
          </a:p>
          <a:p>
            <a:r>
              <a:rPr lang="fr-FR" sz="2400" b="1" dirty="0"/>
              <a:t>1</a:t>
            </a:r>
            <a:r>
              <a:rPr lang="fr-FR" sz="2400" b="1" baseline="30000" dirty="0"/>
              <a:t>er</a:t>
            </a:r>
            <a:r>
              <a:rPr lang="fr-FR" sz="2400" b="1" dirty="0"/>
              <a:t> TOUR : Rassemblement en sous-groupes d’experts pour en faire la synthèse à retenir – </a:t>
            </a:r>
            <a:r>
              <a:rPr lang="fr-FR" sz="2400" b="1" dirty="0">
                <a:solidFill>
                  <a:schemeClr val="accent3"/>
                </a:solidFill>
              </a:rPr>
              <a:t>20 mn </a:t>
            </a:r>
          </a:p>
          <a:p>
            <a:endParaRPr lang="fr-FR" sz="2400" b="1" dirty="0"/>
          </a:p>
        </p:txBody>
      </p:sp>
      <p:sp>
        <p:nvSpPr>
          <p:cNvPr id="6" name="Espace réservé du contenu 5"/>
          <p:cNvSpPr>
            <a:spLocks noGrp="1"/>
          </p:cNvSpPr>
          <p:nvPr>
            <p:ph sz="half" idx="2"/>
          </p:nvPr>
        </p:nvSpPr>
        <p:spPr>
          <a:xfrm>
            <a:off x="6188417" y="2884825"/>
            <a:ext cx="5422392" cy="3633047"/>
          </a:xfrm>
        </p:spPr>
        <p:style>
          <a:lnRef idx="1">
            <a:schemeClr val="accent3"/>
          </a:lnRef>
          <a:fillRef idx="2">
            <a:schemeClr val="accent3"/>
          </a:fillRef>
          <a:effectRef idx="1">
            <a:schemeClr val="accent3"/>
          </a:effectRef>
          <a:fontRef idx="minor">
            <a:schemeClr val="dk1"/>
          </a:fontRef>
        </p:style>
        <p:txBody>
          <a:bodyPr>
            <a:normAutofit/>
          </a:bodyPr>
          <a:lstStyle/>
          <a:p>
            <a:pPr lvl="2"/>
            <a:r>
              <a:rPr lang="fr-FR" sz="2000" dirty="0" smtClean="0">
                <a:effectLst>
                  <a:outerShdw blurRad="38100" dist="38100" dir="2700000" algn="tl">
                    <a:srgbClr val="000000">
                      <a:alpha val="43137"/>
                    </a:srgbClr>
                  </a:outerShdw>
                </a:effectLst>
              </a:rPr>
              <a:t>GP 1 </a:t>
            </a:r>
            <a:r>
              <a:rPr lang="fr-FR" sz="2000" dirty="0">
                <a:effectLst>
                  <a:outerShdw blurRad="38100" dist="38100" dir="2700000" algn="tl">
                    <a:srgbClr val="000000">
                      <a:alpha val="43137"/>
                    </a:srgbClr>
                  </a:outerShdw>
                </a:effectLst>
              </a:rPr>
              <a:t>: texte 1 – Delphine, Sandrine, Sylvie</a:t>
            </a:r>
          </a:p>
          <a:p>
            <a:pPr lvl="2"/>
            <a:r>
              <a:rPr lang="fr-FR" sz="2000" dirty="0" smtClean="0">
                <a:effectLst>
                  <a:outerShdw blurRad="38100" dist="38100" dir="2700000" algn="tl">
                    <a:srgbClr val="000000">
                      <a:alpha val="43137"/>
                    </a:srgbClr>
                  </a:outerShdw>
                </a:effectLst>
              </a:rPr>
              <a:t>GP2 </a:t>
            </a:r>
            <a:r>
              <a:rPr lang="fr-FR" sz="2000" dirty="0">
                <a:effectLst>
                  <a:outerShdw blurRad="38100" dist="38100" dir="2700000" algn="tl">
                    <a:srgbClr val="000000">
                      <a:alpha val="43137"/>
                    </a:srgbClr>
                  </a:outerShdw>
                </a:effectLst>
              </a:rPr>
              <a:t>: texte 2 – Cécile, </a:t>
            </a:r>
            <a:r>
              <a:rPr lang="fr-FR" sz="2000" dirty="0" smtClean="0">
                <a:effectLst>
                  <a:outerShdw blurRad="38100" dist="38100" dir="2700000" algn="tl">
                    <a:srgbClr val="000000">
                      <a:alpha val="43137"/>
                    </a:srgbClr>
                  </a:outerShdw>
                </a:effectLst>
              </a:rPr>
              <a:t>(Marc), Abdel – Loïc en renfort</a:t>
            </a:r>
            <a:endParaRPr lang="fr-FR" sz="2000" dirty="0">
              <a:effectLst>
                <a:outerShdw blurRad="38100" dist="38100" dir="2700000" algn="tl">
                  <a:srgbClr val="000000">
                    <a:alpha val="43137"/>
                  </a:srgbClr>
                </a:outerShdw>
              </a:effectLst>
            </a:endParaRPr>
          </a:p>
          <a:p>
            <a:pPr lvl="2"/>
            <a:r>
              <a:rPr lang="fr-FR" sz="2000" dirty="0" smtClean="0">
                <a:effectLst>
                  <a:outerShdw blurRad="38100" dist="38100" dir="2700000" algn="tl">
                    <a:srgbClr val="000000">
                      <a:alpha val="43137"/>
                    </a:srgbClr>
                  </a:outerShdw>
                </a:effectLst>
              </a:rPr>
              <a:t>GP3 </a:t>
            </a:r>
            <a:r>
              <a:rPr lang="fr-FR" sz="2000" dirty="0">
                <a:effectLst>
                  <a:outerShdw blurRad="38100" dist="38100" dir="2700000" algn="tl">
                    <a:srgbClr val="000000">
                      <a:alpha val="43137"/>
                    </a:srgbClr>
                  </a:outerShdw>
                </a:effectLst>
              </a:rPr>
              <a:t>: texte 3 – Patrice, Loïc, Rabia</a:t>
            </a:r>
          </a:p>
          <a:p>
            <a:pPr lvl="2"/>
            <a:r>
              <a:rPr lang="fr-FR" sz="2000" dirty="0" smtClean="0">
                <a:effectLst>
                  <a:outerShdw blurRad="38100" dist="38100" dir="2700000" algn="tl">
                    <a:srgbClr val="000000">
                      <a:alpha val="43137"/>
                    </a:srgbClr>
                  </a:outerShdw>
                </a:effectLst>
              </a:rPr>
              <a:t>GP4 </a:t>
            </a:r>
            <a:r>
              <a:rPr lang="fr-FR" sz="2000" dirty="0">
                <a:effectLst>
                  <a:outerShdw blurRad="38100" dist="38100" dir="2700000" algn="tl">
                    <a:srgbClr val="000000">
                      <a:alpha val="43137"/>
                    </a:srgbClr>
                  </a:outerShdw>
                </a:effectLst>
              </a:rPr>
              <a:t>: texte 4 – Anne-Laure, Pierre, Eric</a:t>
            </a:r>
          </a:p>
          <a:p>
            <a:endParaRPr lang="fr-FR" sz="2400" dirty="0">
              <a:effectLst>
                <a:outerShdw blurRad="38100" dist="38100" dir="2700000" algn="tl">
                  <a:srgbClr val="000000">
                    <a:alpha val="43137"/>
                  </a:srgbClr>
                </a:outerShdw>
              </a:effectLst>
            </a:endParaRPr>
          </a:p>
        </p:txBody>
      </p:sp>
      <p:sp>
        <p:nvSpPr>
          <p:cNvPr id="7" name="Pentagone 6"/>
          <p:cNvSpPr/>
          <p:nvPr/>
        </p:nvSpPr>
        <p:spPr>
          <a:xfrm>
            <a:off x="489397" y="1996225"/>
            <a:ext cx="11121412" cy="746975"/>
          </a:xfrm>
          <a:prstGeom prst="homePlat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smtClean="0"/>
              <a:t>OBJECTIFS : 1) lire pour comprendre  ;  2) mettre en commun pour faire une synthèse des idées forces du texte</a:t>
            </a:r>
            <a:endParaRPr lang="fr-FR" dirty="0"/>
          </a:p>
        </p:txBody>
      </p:sp>
      <p:sp>
        <p:nvSpPr>
          <p:cNvPr id="8" name="Espace réservé du pied de page 7"/>
          <p:cNvSpPr>
            <a:spLocks noGrp="1"/>
          </p:cNvSpPr>
          <p:nvPr>
            <p:ph type="ftr" sz="quarter" idx="11"/>
          </p:nvPr>
        </p:nvSpPr>
        <p:spPr/>
        <p:txBody>
          <a:bodyPr/>
          <a:lstStyle/>
          <a:p>
            <a:r>
              <a:rPr lang="en-US" smtClean="0"/>
              <a:t>Chantal Fleurot-Douiller</a:t>
            </a:r>
            <a:endParaRPr lang="en-US" dirty="0"/>
          </a:p>
        </p:txBody>
      </p:sp>
      <p:sp>
        <p:nvSpPr>
          <p:cNvPr id="9" name="Espace réservé du numéro de diapositive 8"/>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109857560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Pause REPAS </a:t>
            </a:r>
            <a:endParaRPr lang="fr-FR" dirty="0"/>
          </a:p>
        </p:txBody>
      </p:sp>
      <p:sp>
        <p:nvSpPr>
          <p:cNvPr id="3" name="Sous-titre 2"/>
          <p:cNvSpPr>
            <a:spLocks noGrp="1"/>
          </p:cNvSpPr>
          <p:nvPr>
            <p:ph type="subTitle" idx="1"/>
          </p:nvPr>
        </p:nvSpPr>
        <p:spPr/>
        <p:txBody>
          <a:bodyPr/>
          <a:lstStyle/>
          <a:p>
            <a:pPr algn="r"/>
            <a:r>
              <a:rPr lang="fr-FR" dirty="0" smtClean="0"/>
              <a:t>Retour a 13H30</a:t>
            </a:r>
            <a:endParaRPr lang="fr-FR" dirty="0"/>
          </a:p>
        </p:txBody>
      </p:sp>
      <p:pic>
        <p:nvPicPr>
          <p:cNvPr id="4" name="Image 3"/>
          <p:cNvPicPr>
            <a:picLocks noChangeAspect="1"/>
          </p:cNvPicPr>
          <p:nvPr/>
        </p:nvPicPr>
        <p:blipFill rotWithShape="1">
          <a:blip r:embed="rId2"/>
          <a:srcRect l="7965" t="14213" b="5698"/>
          <a:stretch/>
        </p:blipFill>
        <p:spPr>
          <a:xfrm>
            <a:off x="3721131" y="573607"/>
            <a:ext cx="5384232" cy="6187802"/>
          </a:xfrm>
          <a:prstGeom prst="rect">
            <a:avLst/>
          </a:prstGeom>
        </p:spPr>
      </p:pic>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33802035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Jeudi </a:t>
            </a:r>
            <a:r>
              <a:rPr lang="fr-FR" dirty="0" err="1" smtClean="0"/>
              <a:t>aprem</a:t>
            </a:r>
            <a:r>
              <a:rPr lang="fr-FR" dirty="0" smtClean="0"/>
              <a:t> :  POURSUITE</a:t>
            </a:r>
            <a:endParaRPr lang="fr-FR" dirty="0"/>
          </a:p>
        </p:txBody>
      </p:sp>
      <p:sp>
        <p:nvSpPr>
          <p:cNvPr id="3" name="Espace réservé du contenu 2"/>
          <p:cNvSpPr>
            <a:spLocks noGrp="1"/>
          </p:cNvSpPr>
          <p:nvPr>
            <p:ph idx="1"/>
          </p:nvPr>
        </p:nvSpPr>
        <p:spPr>
          <a:xfrm>
            <a:off x="1025513" y="2665927"/>
            <a:ext cx="10140974" cy="2948174"/>
          </a:xfrm>
          <a:solidFill>
            <a:schemeClr val="accent1">
              <a:lumMod val="10000"/>
              <a:lumOff val="90000"/>
            </a:schemeClr>
          </a:solidFill>
        </p:spPr>
        <p:txBody>
          <a:bodyPr>
            <a:normAutofit fontScale="92500" lnSpcReduction="10000"/>
          </a:bodyPr>
          <a:lstStyle/>
          <a:p>
            <a:pPr marL="0" indent="0">
              <a:buNone/>
            </a:pPr>
            <a:r>
              <a:rPr lang="fr-FR" sz="2400" b="1" dirty="0" smtClean="0">
                <a:solidFill>
                  <a:schemeClr val="accent2"/>
                </a:solidFill>
              </a:rPr>
              <a:t>Fin des travaux de groupes et exposés</a:t>
            </a:r>
            <a:endParaRPr lang="fr-FR" sz="2400" b="1" dirty="0" smtClean="0">
              <a:solidFill>
                <a:schemeClr val="accent2"/>
              </a:solidFill>
            </a:endParaRPr>
          </a:p>
          <a:p>
            <a:pPr marL="0" indent="0">
              <a:buNone/>
            </a:pPr>
            <a:r>
              <a:rPr lang="fr-FR" sz="2400" b="1" dirty="0" smtClean="0">
                <a:solidFill>
                  <a:schemeClr val="accent2"/>
                </a:solidFill>
              </a:rPr>
              <a:t>Apports </a:t>
            </a:r>
            <a:r>
              <a:rPr lang="fr-FR" sz="2400" b="1" dirty="0" smtClean="0">
                <a:solidFill>
                  <a:schemeClr val="accent2"/>
                </a:solidFill>
              </a:rPr>
              <a:t>théoriques </a:t>
            </a:r>
            <a:r>
              <a:rPr lang="fr-FR" sz="2400" dirty="0" smtClean="0">
                <a:solidFill>
                  <a:schemeClr val="accent2"/>
                </a:solidFill>
              </a:rPr>
              <a:t>:</a:t>
            </a:r>
            <a:endParaRPr lang="fr-FR" sz="2400" i="1" dirty="0" smtClean="0">
              <a:solidFill>
                <a:schemeClr val="accent2">
                  <a:lumMod val="75000"/>
                </a:schemeClr>
              </a:solidFill>
            </a:endParaRPr>
          </a:p>
          <a:p>
            <a:r>
              <a:rPr lang="fr-FR" sz="2400" dirty="0" smtClean="0"/>
              <a:t>LA NOTION DE SCHEME – avec Georges : débat et échanges</a:t>
            </a:r>
          </a:p>
          <a:p>
            <a:r>
              <a:rPr lang="fr-FR" sz="2400" dirty="0" smtClean="0"/>
              <a:t>Didactique et pédagogie </a:t>
            </a:r>
          </a:p>
          <a:p>
            <a:r>
              <a:rPr lang="fr-FR" sz="2400" dirty="0" smtClean="0"/>
              <a:t>Les triangles pédagogiques et didactiques au cœur de l’action d’enseigner et de former</a:t>
            </a:r>
          </a:p>
          <a:p>
            <a:r>
              <a:rPr lang="fr-FR" sz="2400" dirty="0" smtClean="0"/>
              <a:t>1</a:t>
            </a:r>
            <a:r>
              <a:rPr lang="fr-FR" sz="2400" baseline="30000" dirty="0" smtClean="0"/>
              <a:t>ère</a:t>
            </a:r>
            <a:r>
              <a:rPr lang="fr-FR" sz="2400" dirty="0" smtClean="0"/>
              <a:t> définition de la didactique pro</a:t>
            </a:r>
          </a:p>
        </p:txBody>
      </p:sp>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30545773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Qu’est-ce que la didactique et la didactique professionnelle ?</a:t>
            </a:r>
            <a:br>
              <a:rPr lang="fr-FR" dirty="0" smtClean="0"/>
            </a:br>
            <a:r>
              <a:rPr lang="fr-FR" dirty="0" smtClean="0"/>
              <a:t>Activité « casse tête d’experts » : 2</a:t>
            </a:r>
            <a:r>
              <a:rPr lang="fr-FR" baseline="30000" dirty="0" smtClean="0"/>
              <a:t>ème</a:t>
            </a:r>
            <a:r>
              <a:rPr lang="fr-FR" dirty="0" smtClean="0"/>
              <a:t>  tour </a:t>
            </a:r>
            <a:endParaRPr lang="fr-FR" dirty="0"/>
          </a:p>
        </p:txBody>
      </p:sp>
      <p:sp>
        <p:nvSpPr>
          <p:cNvPr id="5" name="Espace réservé du contenu 4"/>
          <p:cNvSpPr>
            <a:spLocks noGrp="1"/>
          </p:cNvSpPr>
          <p:nvPr>
            <p:ph sz="half" idx="1"/>
          </p:nvPr>
        </p:nvSpPr>
        <p:spPr>
          <a:xfrm>
            <a:off x="489397" y="2884826"/>
            <a:ext cx="5514186" cy="3633047"/>
          </a:xfrm>
        </p:spPr>
        <p:style>
          <a:lnRef idx="2">
            <a:schemeClr val="accent2"/>
          </a:lnRef>
          <a:fillRef idx="1">
            <a:schemeClr val="lt1"/>
          </a:fillRef>
          <a:effectRef idx="0">
            <a:schemeClr val="accent2"/>
          </a:effectRef>
          <a:fontRef idx="minor">
            <a:schemeClr val="dk1"/>
          </a:fontRef>
        </p:style>
        <p:txBody>
          <a:bodyPr>
            <a:normAutofit/>
          </a:bodyPr>
          <a:lstStyle/>
          <a:p>
            <a:r>
              <a:rPr lang="fr-FR" sz="2400" b="1" dirty="0"/>
              <a:t>2</a:t>
            </a:r>
            <a:r>
              <a:rPr lang="fr-FR" sz="2400" b="1" baseline="30000" dirty="0"/>
              <a:t>ème</a:t>
            </a:r>
            <a:r>
              <a:rPr lang="fr-FR" sz="2400" b="1" dirty="0"/>
              <a:t> TOUR </a:t>
            </a:r>
            <a:r>
              <a:rPr lang="fr-FR" sz="2400" dirty="0"/>
              <a:t>: mixage des « experts » en 3 sous-groupes d’apprentissage pour produire une affiche de synthèse sur les fondamentaux en didactique – </a:t>
            </a:r>
            <a:r>
              <a:rPr lang="fr-FR" sz="2400" dirty="0" smtClean="0">
                <a:solidFill>
                  <a:schemeClr val="accent3"/>
                </a:solidFill>
              </a:rPr>
              <a:t>30 mn</a:t>
            </a:r>
            <a:r>
              <a:rPr lang="fr-FR" sz="2400" dirty="0" smtClean="0"/>
              <a:t> </a:t>
            </a:r>
            <a:endParaRPr lang="fr-FR" sz="2400" dirty="0"/>
          </a:p>
          <a:p>
            <a:r>
              <a:rPr lang="fr-FR" sz="2400" b="1" dirty="0"/>
              <a:t>FINAL</a:t>
            </a:r>
            <a:r>
              <a:rPr lang="fr-FR" sz="2400" dirty="0"/>
              <a:t> : 3 présentateurs pour exprimer ce qui a été retenu et compris à travers les affiches + échanges en plénière – </a:t>
            </a:r>
            <a:r>
              <a:rPr lang="fr-FR" sz="2400" dirty="0" smtClean="0">
                <a:solidFill>
                  <a:schemeClr val="accent3"/>
                </a:solidFill>
              </a:rPr>
              <a:t>1h </a:t>
            </a:r>
          </a:p>
          <a:p>
            <a:r>
              <a:rPr lang="fr-FR" sz="2400" dirty="0" smtClean="0">
                <a:solidFill>
                  <a:schemeClr val="accent3"/>
                </a:solidFill>
              </a:rPr>
              <a:t>FAQ avec Georges : la notion de schème </a:t>
            </a:r>
            <a:endParaRPr lang="fr-FR" sz="2400" dirty="0">
              <a:solidFill>
                <a:schemeClr val="accent3"/>
              </a:solidFill>
            </a:endParaRPr>
          </a:p>
        </p:txBody>
      </p:sp>
      <p:sp>
        <p:nvSpPr>
          <p:cNvPr id="6" name="Espace réservé du contenu 5"/>
          <p:cNvSpPr>
            <a:spLocks noGrp="1"/>
          </p:cNvSpPr>
          <p:nvPr>
            <p:ph sz="half" idx="2"/>
          </p:nvPr>
        </p:nvSpPr>
        <p:spPr>
          <a:xfrm>
            <a:off x="6188417" y="2884825"/>
            <a:ext cx="5422392" cy="3633047"/>
          </a:xfrm>
        </p:spPr>
        <p:style>
          <a:lnRef idx="1">
            <a:schemeClr val="accent3"/>
          </a:lnRef>
          <a:fillRef idx="2">
            <a:schemeClr val="accent3"/>
          </a:fillRef>
          <a:effectRef idx="1">
            <a:schemeClr val="accent3"/>
          </a:effectRef>
          <a:fontRef idx="minor">
            <a:schemeClr val="dk1"/>
          </a:fontRef>
        </p:style>
        <p:txBody>
          <a:bodyPr>
            <a:normAutofit/>
          </a:bodyPr>
          <a:lstStyle/>
          <a:p>
            <a:pPr lvl="2"/>
            <a:r>
              <a:rPr lang="fr-FR" sz="2000" dirty="0" smtClean="0">
                <a:effectLst>
                  <a:outerShdw blurRad="38100" dist="38100" dir="2700000" algn="tl">
                    <a:srgbClr val="000000">
                      <a:alpha val="43137"/>
                    </a:srgbClr>
                  </a:outerShdw>
                </a:effectLst>
              </a:rPr>
              <a:t>GPA  </a:t>
            </a:r>
            <a:r>
              <a:rPr lang="fr-FR" sz="2000" dirty="0">
                <a:effectLst>
                  <a:outerShdw blurRad="38100" dist="38100" dir="2700000" algn="tl">
                    <a:srgbClr val="000000">
                      <a:alpha val="43137"/>
                    </a:srgbClr>
                  </a:outerShdw>
                </a:effectLst>
              </a:rPr>
              <a:t>: </a:t>
            </a:r>
            <a:r>
              <a:rPr lang="fr-FR" sz="2000" dirty="0" smtClean="0">
                <a:effectLst>
                  <a:outerShdw blurRad="38100" dist="38100" dir="2700000" algn="tl">
                    <a:srgbClr val="000000">
                      <a:alpha val="43137"/>
                    </a:srgbClr>
                  </a:outerShdw>
                </a:effectLst>
              </a:rPr>
              <a:t>Delphine</a:t>
            </a:r>
            <a:r>
              <a:rPr lang="fr-FR" sz="2000" dirty="0">
                <a:effectLst>
                  <a:outerShdw blurRad="38100" dist="38100" dir="2700000" algn="tl">
                    <a:srgbClr val="000000">
                      <a:alpha val="43137"/>
                    </a:srgbClr>
                  </a:outerShdw>
                </a:effectLst>
              </a:rPr>
              <a:t>, </a:t>
            </a:r>
            <a:r>
              <a:rPr lang="fr-FR" sz="2000" dirty="0" smtClean="0">
                <a:effectLst>
                  <a:outerShdw blurRad="38100" dist="38100" dir="2700000" algn="tl">
                    <a:srgbClr val="000000">
                      <a:alpha val="43137"/>
                    </a:srgbClr>
                  </a:outerShdw>
                </a:effectLst>
              </a:rPr>
              <a:t>Cécile, Patrice, Anne-Laure Sandrine</a:t>
            </a:r>
            <a:r>
              <a:rPr lang="fr-FR" sz="2000" dirty="0">
                <a:effectLst>
                  <a:outerShdw blurRad="38100" dist="38100" dir="2700000" algn="tl">
                    <a:srgbClr val="000000">
                      <a:alpha val="43137"/>
                    </a:srgbClr>
                  </a:outerShdw>
                </a:effectLst>
              </a:rPr>
              <a:t>, Sylvie</a:t>
            </a:r>
          </a:p>
          <a:p>
            <a:pPr lvl="2"/>
            <a:r>
              <a:rPr lang="fr-FR" sz="2000" dirty="0" smtClean="0">
                <a:effectLst>
                  <a:outerShdw blurRad="38100" dist="38100" dir="2700000" algn="tl">
                    <a:srgbClr val="000000">
                      <a:alpha val="43137"/>
                    </a:srgbClr>
                  </a:outerShdw>
                </a:effectLst>
              </a:rPr>
              <a:t>GPB </a:t>
            </a:r>
            <a:r>
              <a:rPr lang="fr-FR" sz="2000" dirty="0">
                <a:effectLst>
                  <a:outerShdw blurRad="38100" dist="38100" dir="2700000" algn="tl">
                    <a:srgbClr val="000000">
                      <a:alpha val="43137"/>
                    </a:srgbClr>
                  </a:outerShdw>
                </a:effectLst>
              </a:rPr>
              <a:t>: </a:t>
            </a:r>
            <a:r>
              <a:rPr lang="fr-FR" sz="2000" dirty="0" smtClean="0">
                <a:effectLst>
                  <a:outerShdw blurRad="38100" dist="38100" dir="2700000" algn="tl">
                    <a:srgbClr val="000000">
                      <a:alpha val="43137"/>
                    </a:srgbClr>
                  </a:outerShdw>
                </a:effectLst>
              </a:rPr>
              <a:t>Sandrine, Loïc, Marc, Abdel</a:t>
            </a:r>
            <a:endParaRPr lang="fr-FR" sz="2000" dirty="0">
              <a:effectLst>
                <a:outerShdw blurRad="38100" dist="38100" dir="2700000" algn="tl">
                  <a:srgbClr val="000000">
                    <a:alpha val="43137"/>
                  </a:srgbClr>
                </a:outerShdw>
              </a:effectLst>
            </a:endParaRPr>
          </a:p>
          <a:p>
            <a:pPr lvl="2"/>
            <a:r>
              <a:rPr lang="fr-FR" sz="2000" dirty="0" smtClean="0">
                <a:effectLst>
                  <a:outerShdw blurRad="38100" dist="38100" dir="2700000" algn="tl">
                    <a:srgbClr val="000000">
                      <a:alpha val="43137"/>
                    </a:srgbClr>
                  </a:outerShdw>
                </a:effectLst>
              </a:rPr>
              <a:t>GPC </a:t>
            </a:r>
            <a:r>
              <a:rPr lang="fr-FR" sz="2000" dirty="0">
                <a:effectLst>
                  <a:outerShdw blurRad="38100" dist="38100" dir="2700000" algn="tl">
                    <a:srgbClr val="000000">
                      <a:alpha val="43137"/>
                    </a:srgbClr>
                  </a:outerShdw>
                </a:effectLst>
              </a:rPr>
              <a:t>: </a:t>
            </a:r>
            <a:r>
              <a:rPr lang="fr-FR" sz="2000" dirty="0" smtClean="0">
                <a:effectLst>
                  <a:outerShdw blurRad="38100" dist="38100" dir="2700000" algn="tl">
                    <a:srgbClr val="000000">
                      <a:alpha val="43137"/>
                    </a:srgbClr>
                  </a:outerShdw>
                </a:effectLst>
              </a:rPr>
              <a:t>Sylvie, Rabia, Pierre, Eric</a:t>
            </a:r>
            <a:endParaRPr lang="fr-FR" sz="2000" dirty="0">
              <a:effectLst>
                <a:outerShdw blurRad="38100" dist="38100" dir="2700000" algn="tl">
                  <a:srgbClr val="000000">
                    <a:alpha val="43137"/>
                  </a:srgbClr>
                </a:outerShdw>
              </a:effectLst>
            </a:endParaRPr>
          </a:p>
          <a:p>
            <a:pPr marL="0" indent="0">
              <a:buNone/>
            </a:pPr>
            <a:endParaRPr lang="fr-FR" sz="2000" b="1" dirty="0">
              <a:effectLst>
                <a:outerShdw blurRad="38100" dist="38100" dir="2700000" algn="tl">
                  <a:srgbClr val="000000">
                    <a:alpha val="43137"/>
                  </a:srgbClr>
                </a:outerShdw>
              </a:effectLst>
            </a:endParaRPr>
          </a:p>
        </p:txBody>
      </p:sp>
      <p:sp>
        <p:nvSpPr>
          <p:cNvPr id="7" name="Pentagone 6"/>
          <p:cNvSpPr/>
          <p:nvPr/>
        </p:nvSpPr>
        <p:spPr>
          <a:xfrm>
            <a:off x="489397" y="1996225"/>
            <a:ext cx="11121412" cy="746975"/>
          </a:xfrm>
          <a:prstGeom prst="homePlat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smtClean="0"/>
              <a:t>OBJECTIFS : 1) apprendre des autres les notions portées par les différents textes;  2) produire ensemble une synthèse sur la didactique et la didactique pro</a:t>
            </a:r>
            <a:endParaRPr lang="fr-FR" dirty="0"/>
          </a:p>
        </p:txBody>
      </p:sp>
      <p:sp>
        <p:nvSpPr>
          <p:cNvPr id="2" name="Espace réservé du pied de page 1"/>
          <p:cNvSpPr>
            <a:spLocks noGrp="1"/>
          </p:cNvSpPr>
          <p:nvPr>
            <p:ph type="ftr" sz="quarter" idx="11"/>
          </p:nvPr>
        </p:nvSpPr>
        <p:spPr/>
        <p:txBody>
          <a:bodyPr/>
          <a:lstStyle/>
          <a:p>
            <a:r>
              <a:rPr lang="en-US" smtClean="0"/>
              <a:t>Chantal Fleurot-Douiller</a:t>
            </a:r>
            <a:endParaRPr lang="en-US" dirty="0"/>
          </a:p>
        </p:txBody>
      </p:sp>
      <p:sp>
        <p:nvSpPr>
          <p:cNvPr id="3" name="Espace réservé du numéro de diapositive 2"/>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147462168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2853" r="10794"/>
          <a:stretch/>
        </p:blipFill>
        <p:spPr>
          <a:xfrm rot="5400000">
            <a:off x="364939" y="1002332"/>
            <a:ext cx="5685912" cy="5432773"/>
          </a:xfrm>
          <a:prstGeom prst="rect">
            <a:avLst/>
          </a:prstGeom>
        </p:spPr>
      </p:pic>
      <p:pic>
        <p:nvPicPr>
          <p:cNvPr id="4" name="Image 3"/>
          <p:cNvPicPr>
            <a:picLocks noChangeAspect="1"/>
          </p:cNvPicPr>
          <p:nvPr/>
        </p:nvPicPr>
        <p:blipFill>
          <a:blip r:embed="rId3"/>
          <a:stretch>
            <a:fillRect/>
          </a:stretch>
        </p:blipFill>
        <p:spPr>
          <a:xfrm rot="5400000">
            <a:off x="5886426" y="1136504"/>
            <a:ext cx="6115904" cy="5164429"/>
          </a:xfrm>
          <a:prstGeom prst="rect">
            <a:avLst/>
          </a:prstGeom>
        </p:spPr>
      </p:pic>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208973225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84856" y="610792"/>
            <a:ext cx="9517488" cy="6106311"/>
          </a:xfrm>
          <a:prstGeom prst="rect">
            <a:avLst/>
          </a:prstGeom>
        </p:spPr>
      </p:pic>
      <p:sp>
        <p:nvSpPr>
          <p:cNvPr id="3" name="Espace réservé du pied de page 2"/>
          <p:cNvSpPr>
            <a:spLocks noGrp="1"/>
          </p:cNvSpPr>
          <p:nvPr>
            <p:ph type="ftr" sz="quarter" idx="11"/>
          </p:nvPr>
        </p:nvSpPr>
        <p:spPr/>
        <p:txBody>
          <a:bodyPr/>
          <a:lstStyle/>
          <a:p>
            <a:r>
              <a:rPr lang="en-US" smtClean="0"/>
              <a:t>Chantal Fleurot-Douiller</a:t>
            </a:r>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369514680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LA THÉORIE DES CHAMPS </a:t>
            </a:r>
            <a:r>
              <a:rPr lang="fr-FR" b="1" dirty="0" err="1" smtClean="0"/>
              <a:t>CONCEPTUELs</a:t>
            </a:r>
            <a:r>
              <a:rPr lang="fr-FR" dirty="0"/>
              <a:t/>
            </a:r>
            <a:br>
              <a:rPr lang="fr-FR" dirty="0"/>
            </a:br>
            <a:r>
              <a:rPr lang="fr-FR" sz="2000" b="1" dirty="0"/>
              <a:t>selon Gérard </a:t>
            </a:r>
            <a:r>
              <a:rPr lang="fr-FR" sz="2000" b="1" dirty="0" err="1"/>
              <a:t>Vergnaud</a:t>
            </a:r>
            <a:r>
              <a:rPr lang="fr-FR" sz="2000" b="1" dirty="0"/>
              <a:t> (</a:t>
            </a:r>
            <a:r>
              <a:rPr lang="fr-FR" sz="2000" b="1" dirty="0" smtClean="0"/>
              <a:t>synthèse)</a:t>
            </a:r>
            <a:endParaRPr lang="fr-FR" dirty="0"/>
          </a:p>
        </p:txBody>
      </p:sp>
      <p:sp>
        <p:nvSpPr>
          <p:cNvPr id="3" name="Espace réservé du contenu 2"/>
          <p:cNvSpPr>
            <a:spLocks noGrp="1"/>
          </p:cNvSpPr>
          <p:nvPr>
            <p:ph idx="1"/>
          </p:nvPr>
        </p:nvSpPr>
        <p:spPr>
          <a:xfrm>
            <a:off x="581192" y="2086378"/>
            <a:ext cx="11029615" cy="4559121"/>
          </a:xfrm>
        </p:spPr>
        <p:txBody>
          <a:bodyPr>
            <a:normAutofit fontScale="92500" lnSpcReduction="20000"/>
          </a:bodyPr>
          <a:lstStyle/>
          <a:p>
            <a:pPr marL="0" indent="0">
              <a:buNone/>
            </a:pPr>
            <a:r>
              <a:rPr lang="fr-FR" sz="2800" dirty="0" smtClean="0">
                <a:solidFill>
                  <a:schemeClr val="accent2"/>
                </a:solidFill>
              </a:rPr>
              <a:t>Les </a:t>
            </a:r>
            <a:r>
              <a:rPr lang="fr-FR" sz="2800" dirty="0">
                <a:solidFill>
                  <a:schemeClr val="accent2"/>
                </a:solidFill>
              </a:rPr>
              <a:t>recherches en didactique sont structurées par </a:t>
            </a:r>
            <a:r>
              <a:rPr lang="fr-FR" sz="2800" dirty="0" smtClean="0">
                <a:solidFill>
                  <a:schemeClr val="accent2"/>
                </a:solidFill>
              </a:rPr>
              <a:t>3 principaux </a:t>
            </a:r>
            <a:r>
              <a:rPr lang="fr-FR" sz="2800" dirty="0">
                <a:solidFill>
                  <a:schemeClr val="accent2"/>
                </a:solidFill>
              </a:rPr>
              <a:t>cadres théoriques : </a:t>
            </a:r>
            <a:endParaRPr lang="fr-FR" sz="2800" dirty="0">
              <a:solidFill>
                <a:schemeClr val="accent2"/>
              </a:solidFill>
            </a:endParaRPr>
          </a:p>
          <a:p>
            <a:r>
              <a:rPr lang="fr-FR" sz="2800" b="1" i="1" dirty="0"/>
              <a:t>I - La théorie des situations (Guy Brousseau) </a:t>
            </a:r>
            <a:endParaRPr lang="fr-FR" sz="2800" dirty="0"/>
          </a:p>
          <a:p>
            <a:pPr lvl="1"/>
            <a:r>
              <a:rPr lang="fr-FR" sz="2000" dirty="0"/>
              <a:t>Certaines situations d'en­seignement peuvent favoriser l'acquisition de nouvelles connaissances si l'on fait un choix judicieux du contexte de l'apprentissage (travail en groupes, débats, etc.), de ses supports (énoncés des activités, moyens matériels, etc.) et du contrat didactique adopté.</a:t>
            </a:r>
            <a:endParaRPr lang="fr-FR" sz="2000" dirty="0"/>
          </a:p>
          <a:p>
            <a:r>
              <a:rPr lang="fr-FR" sz="2800" b="1" i="1" dirty="0"/>
              <a:t>II - La théorie de la transposition didactique (Yves </a:t>
            </a:r>
            <a:r>
              <a:rPr lang="fr-FR" sz="2800" b="1" i="1" dirty="0" err="1"/>
              <a:t>Chevallard</a:t>
            </a:r>
            <a:r>
              <a:rPr lang="fr-FR" sz="2800" b="1" i="1" dirty="0"/>
              <a:t>) </a:t>
            </a:r>
            <a:endParaRPr lang="fr-FR" sz="2800" dirty="0"/>
          </a:p>
          <a:p>
            <a:pPr lvl="1"/>
            <a:r>
              <a:rPr lang="fr-FR" sz="2000" i="1" dirty="0"/>
              <a:t>Elle</a:t>
            </a:r>
            <a:r>
              <a:rPr lang="fr-FR" sz="2000" dirty="0"/>
              <a:t> met en évidence les transformations des savoirs savants en savoirs à enseigner puis en savoirs enseignés</a:t>
            </a:r>
            <a:r>
              <a:rPr lang="fr-FR" sz="2000" dirty="0" smtClean="0"/>
              <a:t>.</a:t>
            </a:r>
          </a:p>
          <a:p>
            <a:r>
              <a:rPr lang="fr-FR" sz="2400" b="1" i="1" dirty="0"/>
              <a:t>III - La théorie des champs conceptuels (Gérard </a:t>
            </a:r>
            <a:r>
              <a:rPr lang="fr-FR" sz="2400" b="1" i="1" dirty="0" err="1"/>
              <a:t>Vergnaud</a:t>
            </a:r>
            <a:r>
              <a:rPr lang="fr-FR" sz="2400" b="1" i="1" dirty="0"/>
              <a:t>) </a:t>
            </a:r>
            <a:endParaRPr lang="fr-FR" sz="2400" dirty="0"/>
          </a:p>
          <a:p>
            <a:pPr lvl="1"/>
            <a:r>
              <a:rPr lang="fr-FR" sz="1800" dirty="0"/>
              <a:t>La théorie des champs conceptuels s'intéresse aux </a:t>
            </a:r>
            <a:r>
              <a:rPr lang="fr-FR" sz="1800" dirty="0" err="1"/>
              <a:t>pré-requis</a:t>
            </a:r>
            <a:r>
              <a:rPr lang="fr-FR" sz="1800" dirty="0"/>
              <a:t> nécessaires aux nouveaux apprentissages, à la façon dont les connaissances doivent se succéder en harmonie avec la maturité cognitive de l'apprenant et aux conceptions des apprenants</a:t>
            </a:r>
            <a:r>
              <a:rPr lang="fr-FR" sz="1800" dirty="0" smtClean="0"/>
              <a:t>.</a:t>
            </a:r>
            <a:endParaRPr lang="fr-FR" sz="1800" dirty="0"/>
          </a:p>
        </p:txBody>
      </p:sp>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90563371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OBJECTIFS DE LA SESSION 2 – BC2</a:t>
            </a:r>
            <a:endParaRPr lang="fr-FR" dirty="0"/>
          </a:p>
        </p:txBody>
      </p:sp>
      <p:sp>
        <p:nvSpPr>
          <p:cNvPr id="3" name="Espace réservé du contenu 2"/>
          <p:cNvSpPr>
            <a:spLocks noGrp="1"/>
          </p:cNvSpPr>
          <p:nvPr>
            <p:ph idx="1"/>
          </p:nvPr>
        </p:nvSpPr>
        <p:spPr>
          <a:xfrm>
            <a:off x="581193" y="2859110"/>
            <a:ext cx="7506740" cy="2948174"/>
          </a:xfrm>
          <a:solidFill>
            <a:schemeClr val="accent1">
              <a:lumMod val="10000"/>
              <a:lumOff val="90000"/>
            </a:schemeClr>
          </a:solidFill>
        </p:spPr>
        <p:txBody>
          <a:bodyPr>
            <a:normAutofit lnSpcReduction="10000"/>
          </a:bodyPr>
          <a:lstStyle/>
          <a:p>
            <a:r>
              <a:rPr lang="fr-FR" sz="2400" i="1" dirty="0">
                <a:solidFill>
                  <a:schemeClr val="accent3"/>
                </a:solidFill>
              </a:rPr>
              <a:t>Mettre en lien pédagogie, andragogie et théories de l’apprentissage</a:t>
            </a:r>
          </a:p>
          <a:p>
            <a:r>
              <a:rPr lang="fr-FR" sz="2400" i="1" dirty="0">
                <a:solidFill>
                  <a:schemeClr val="accent3"/>
                </a:solidFill>
              </a:rPr>
              <a:t>Identifier les besoins de l’adulte en formation</a:t>
            </a:r>
          </a:p>
          <a:p>
            <a:r>
              <a:rPr lang="fr-FR" sz="2400" i="1" dirty="0">
                <a:solidFill>
                  <a:schemeClr val="accent3"/>
                </a:solidFill>
              </a:rPr>
              <a:t>Découvrir le concept de schèmes et la théorie des champs conceptuels</a:t>
            </a:r>
          </a:p>
          <a:p>
            <a:r>
              <a:rPr lang="fr-FR" sz="2400" i="1" dirty="0">
                <a:solidFill>
                  <a:schemeClr val="accent3"/>
                </a:solidFill>
              </a:rPr>
              <a:t>Comprendre les enjeux de la didactique (pro) et les liens avec les situations de travail</a:t>
            </a:r>
          </a:p>
        </p:txBody>
      </p:sp>
      <p:pic>
        <p:nvPicPr>
          <p:cNvPr id="5" name="Image 4"/>
          <p:cNvPicPr>
            <a:picLocks noChangeAspect="1"/>
          </p:cNvPicPr>
          <p:nvPr/>
        </p:nvPicPr>
        <p:blipFill>
          <a:blip r:embed="rId2"/>
          <a:stretch>
            <a:fillRect/>
          </a:stretch>
        </p:blipFill>
        <p:spPr>
          <a:xfrm>
            <a:off x="8087933" y="2335370"/>
            <a:ext cx="3810000" cy="3810000"/>
          </a:xfrm>
          <a:prstGeom prst="rect">
            <a:avLst/>
          </a:prstGeom>
        </p:spPr>
      </p:pic>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2503735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LA THÉORIE DES CHAMPS </a:t>
            </a:r>
            <a:r>
              <a:rPr lang="fr-FR" b="1" dirty="0" err="1" smtClean="0"/>
              <a:t>CONCEPTUELs</a:t>
            </a:r>
            <a:r>
              <a:rPr lang="fr-FR" dirty="0"/>
              <a:t/>
            </a:r>
            <a:br>
              <a:rPr lang="fr-FR" dirty="0"/>
            </a:br>
            <a:r>
              <a:rPr lang="fr-FR" sz="2000" b="1" dirty="0"/>
              <a:t>selon Gérard </a:t>
            </a:r>
            <a:r>
              <a:rPr lang="fr-FR" sz="2000" b="1" dirty="0" err="1"/>
              <a:t>Vergnaud</a:t>
            </a:r>
            <a:r>
              <a:rPr lang="fr-FR" sz="2000" b="1" dirty="0"/>
              <a:t> (</a:t>
            </a:r>
            <a:r>
              <a:rPr lang="fr-FR" sz="2000" b="1" dirty="0" smtClean="0"/>
              <a:t>synthèse)</a:t>
            </a:r>
            <a:endParaRPr lang="fr-FR" dirty="0"/>
          </a:p>
        </p:txBody>
      </p:sp>
      <p:sp>
        <p:nvSpPr>
          <p:cNvPr id="3" name="Espace réservé du contenu 2"/>
          <p:cNvSpPr>
            <a:spLocks noGrp="1"/>
          </p:cNvSpPr>
          <p:nvPr>
            <p:ph idx="1"/>
          </p:nvPr>
        </p:nvSpPr>
        <p:spPr>
          <a:xfrm>
            <a:off x="581192" y="2180496"/>
            <a:ext cx="11029615" cy="4336214"/>
          </a:xfrm>
        </p:spPr>
        <p:txBody>
          <a:bodyPr>
            <a:normAutofit fontScale="85000" lnSpcReduction="20000"/>
          </a:bodyPr>
          <a:lstStyle/>
          <a:p>
            <a:r>
              <a:rPr lang="fr-FR" sz="3200" dirty="0" smtClean="0"/>
              <a:t>Dans </a:t>
            </a:r>
            <a:r>
              <a:rPr lang="fr-FR" sz="3200" dirty="0"/>
              <a:t>cette</a:t>
            </a:r>
            <a:r>
              <a:rPr lang="fr-FR" sz="3200" b="1" i="1" dirty="0"/>
              <a:t> théorie des champs conceptuels</a:t>
            </a:r>
            <a:r>
              <a:rPr lang="fr-FR" sz="3200" dirty="0"/>
              <a:t>, il est possible de distinguer </a:t>
            </a:r>
            <a:r>
              <a:rPr lang="fr-FR" sz="3200" dirty="0" smtClean="0">
                <a:solidFill>
                  <a:schemeClr val="accent2"/>
                </a:solidFill>
              </a:rPr>
              <a:t>2 classes </a:t>
            </a:r>
            <a:r>
              <a:rPr lang="fr-FR" sz="3200" dirty="0">
                <a:solidFill>
                  <a:schemeClr val="accent2"/>
                </a:solidFill>
              </a:rPr>
              <a:t>de </a:t>
            </a:r>
            <a:r>
              <a:rPr lang="fr-FR" sz="3200" b="1" i="1" dirty="0">
                <a:solidFill>
                  <a:schemeClr val="accent2"/>
                </a:solidFill>
              </a:rPr>
              <a:t>situations</a:t>
            </a:r>
            <a:r>
              <a:rPr lang="fr-FR" sz="3200" i="1" dirty="0"/>
              <a:t> : </a:t>
            </a:r>
            <a:endParaRPr lang="fr-FR" sz="3200" dirty="0"/>
          </a:p>
          <a:p>
            <a:pPr lvl="1"/>
            <a:r>
              <a:rPr lang="fr-FR" sz="2400" dirty="0"/>
              <a:t>1 - des classes de situations pour lesquelles </a:t>
            </a:r>
            <a:r>
              <a:rPr lang="fr-FR" sz="2400" b="1" dirty="0"/>
              <a:t>le sujet dispose dans son répertoire des compétences nécessaires</a:t>
            </a:r>
            <a:r>
              <a:rPr lang="fr-FR" sz="2400" dirty="0"/>
              <a:t> au traitement relativement immédiat de la situation ; </a:t>
            </a:r>
            <a:endParaRPr lang="fr-FR" sz="2400" dirty="0"/>
          </a:p>
          <a:p>
            <a:pPr lvl="1"/>
            <a:r>
              <a:rPr lang="fr-FR" sz="2400" dirty="0"/>
              <a:t>2 - des classes de situations pour lesquelles </a:t>
            </a:r>
            <a:r>
              <a:rPr lang="fr-FR" sz="2400" b="1" dirty="0"/>
              <a:t>le sujet ne dispose pas de toutes les compétences nécessaires</a:t>
            </a:r>
            <a:r>
              <a:rPr lang="fr-FR" sz="2400" dirty="0"/>
              <a:t>, ce qui l'oblige à un temps de réflexion et d'exploration, à des hésitations, à des tentatives avortées, et le conduit éventuellement à la réussite, éventuellement à l'échec.</a:t>
            </a:r>
            <a:endParaRPr lang="fr-FR" sz="2400" dirty="0"/>
          </a:p>
          <a:p>
            <a:r>
              <a:rPr lang="fr-FR" sz="3200" dirty="0"/>
              <a:t>Le concept de </a:t>
            </a:r>
            <a:r>
              <a:rPr lang="fr-FR" sz="3200" b="1" i="1" dirty="0"/>
              <a:t>schème</a:t>
            </a:r>
            <a:r>
              <a:rPr lang="fr-FR" sz="3200" i="1" dirty="0"/>
              <a:t> </a:t>
            </a:r>
            <a:r>
              <a:rPr lang="fr-FR" sz="3200" dirty="0"/>
              <a:t>est important pour les deux classes de situations. </a:t>
            </a:r>
            <a:endParaRPr lang="fr-FR" sz="3200" dirty="0"/>
          </a:p>
          <a:p>
            <a:r>
              <a:rPr lang="fr-FR" sz="3200" dirty="0"/>
              <a:t>Le schème est une </a:t>
            </a:r>
            <a:r>
              <a:rPr lang="fr-FR" sz="3200" b="1" i="1" dirty="0"/>
              <a:t>organisation invariante de la conduite pour une classe de situations données.</a:t>
            </a:r>
            <a:r>
              <a:rPr lang="fr-FR" sz="3200" dirty="0"/>
              <a:t> Le fonctionnement cognitif d'un sujet en situation repose sur le répertoire des schèmes disponibles. </a:t>
            </a:r>
            <a:endParaRPr lang="fr-FR" sz="3200" dirty="0"/>
          </a:p>
          <a:p>
            <a:pPr marL="0" indent="0">
              <a:buNone/>
            </a:pPr>
            <a:endParaRPr lang="fr-FR" sz="3200" dirty="0"/>
          </a:p>
        </p:txBody>
      </p:sp>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108126268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LA THÉORIE DES CHAMPS </a:t>
            </a:r>
            <a:r>
              <a:rPr lang="fr-FR" b="1" dirty="0" err="1" smtClean="0"/>
              <a:t>CONCEPTUELs</a:t>
            </a:r>
            <a:r>
              <a:rPr lang="fr-FR" dirty="0"/>
              <a:t/>
            </a:r>
            <a:br>
              <a:rPr lang="fr-FR" dirty="0"/>
            </a:br>
            <a:r>
              <a:rPr lang="fr-FR" sz="2000" b="1" dirty="0"/>
              <a:t>selon Gérard </a:t>
            </a:r>
            <a:r>
              <a:rPr lang="fr-FR" sz="2000" b="1" dirty="0" err="1"/>
              <a:t>Vergnaud</a:t>
            </a:r>
            <a:r>
              <a:rPr lang="fr-FR" sz="2000" b="1" dirty="0"/>
              <a:t> (</a:t>
            </a:r>
            <a:r>
              <a:rPr lang="fr-FR" sz="2000" b="1" dirty="0" smtClean="0"/>
              <a:t>synthèse)</a:t>
            </a:r>
            <a:endParaRPr lang="fr-FR" dirty="0"/>
          </a:p>
        </p:txBody>
      </p:sp>
      <p:sp>
        <p:nvSpPr>
          <p:cNvPr id="3" name="Espace réservé du contenu 2"/>
          <p:cNvSpPr>
            <a:spLocks noGrp="1"/>
          </p:cNvSpPr>
          <p:nvPr>
            <p:ph idx="1"/>
          </p:nvPr>
        </p:nvSpPr>
        <p:spPr>
          <a:xfrm>
            <a:off x="373488" y="2021983"/>
            <a:ext cx="11237320" cy="4687910"/>
          </a:xfrm>
        </p:spPr>
        <p:txBody>
          <a:bodyPr>
            <a:noAutofit/>
          </a:bodyPr>
          <a:lstStyle/>
          <a:p>
            <a:pPr marL="0" indent="0">
              <a:buNone/>
            </a:pPr>
            <a:r>
              <a:rPr lang="fr-FR" b="1" dirty="0">
                <a:effectLst>
                  <a:outerShdw blurRad="38100" dist="38100" dir="2700000" algn="tl">
                    <a:srgbClr val="000000">
                      <a:alpha val="43137"/>
                    </a:srgbClr>
                  </a:outerShdw>
                </a:effectLst>
              </a:rPr>
              <a:t>Un schème comporte : </a:t>
            </a:r>
            <a:endParaRPr lang="fr-FR" b="1" dirty="0">
              <a:effectLst>
                <a:outerShdw blurRad="38100" dist="38100" dir="2700000" algn="tl">
                  <a:srgbClr val="000000">
                    <a:alpha val="43137"/>
                  </a:srgbClr>
                </a:outerShdw>
              </a:effectLst>
            </a:endParaRPr>
          </a:p>
          <a:p>
            <a:r>
              <a:rPr lang="fr-FR" dirty="0"/>
              <a:t> 1 - </a:t>
            </a:r>
            <a:r>
              <a:rPr lang="fr-FR" b="1" dirty="0"/>
              <a:t>des invariants opératoires</a:t>
            </a:r>
            <a:r>
              <a:rPr lang="fr-FR" dirty="0"/>
              <a:t> qui pilotent la reconnaissance par le sujet des éléments pertinents de la situation, et la prise d'information sur la situation à traiter ; </a:t>
            </a:r>
            <a:endParaRPr lang="fr-FR" dirty="0"/>
          </a:p>
          <a:p>
            <a:pPr lvl="1">
              <a:buFont typeface="Wingdings" panose="05000000000000000000" pitchFamily="2" charset="2"/>
              <a:buChar char="q"/>
            </a:pPr>
            <a:r>
              <a:rPr lang="fr-FR" dirty="0"/>
              <a:t>Il existe de trois types </a:t>
            </a:r>
            <a:r>
              <a:rPr lang="fr-FR" b="1" i="1" dirty="0"/>
              <a:t>d'invariants opératoires :</a:t>
            </a:r>
            <a:r>
              <a:rPr lang="fr-FR" i="1" dirty="0"/>
              <a:t> </a:t>
            </a:r>
            <a:endParaRPr lang="fr-FR" dirty="0"/>
          </a:p>
          <a:p>
            <a:pPr lvl="2">
              <a:buFont typeface="Wingdings" panose="05000000000000000000" pitchFamily="2" charset="2"/>
              <a:buChar char="Ø"/>
            </a:pPr>
            <a:r>
              <a:rPr lang="fr-FR" sz="1600" dirty="0" smtClean="0"/>
              <a:t>des </a:t>
            </a:r>
            <a:r>
              <a:rPr lang="fr-FR" sz="1600" dirty="0"/>
              <a:t>invariants de type </a:t>
            </a:r>
            <a:r>
              <a:rPr lang="fr-FR" sz="1600" b="1" i="1" dirty="0"/>
              <a:t>proposition </a:t>
            </a:r>
            <a:r>
              <a:rPr lang="fr-FR" sz="1600" dirty="0"/>
              <a:t>: ils sont susceptibles d'être vrais ou faux, les </a:t>
            </a:r>
            <a:r>
              <a:rPr lang="fr-FR" sz="1600" b="1" i="1" dirty="0"/>
              <a:t>théorèmes-en-acte</a:t>
            </a:r>
            <a:r>
              <a:rPr lang="fr-FR" sz="1600" dirty="0"/>
              <a:t> sont des invariants de ce type. </a:t>
            </a:r>
            <a:endParaRPr lang="fr-FR" sz="1600" dirty="0"/>
          </a:p>
          <a:p>
            <a:pPr lvl="2">
              <a:buFont typeface="Wingdings" panose="05000000000000000000" pitchFamily="2" charset="2"/>
              <a:buChar char="Ø"/>
            </a:pPr>
            <a:r>
              <a:rPr lang="fr-FR" sz="1600" dirty="0" smtClean="0"/>
              <a:t>des </a:t>
            </a:r>
            <a:r>
              <a:rPr lang="fr-FR" sz="1600" dirty="0"/>
              <a:t>invariants de type </a:t>
            </a:r>
            <a:r>
              <a:rPr lang="fr-FR" sz="1600" b="1" i="1" dirty="0"/>
              <a:t>fonction propositionnelle </a:t>
            </a:r>
            <a:r>
              <a:rPr lang="fr-FR" sz="1600" dirty="0"/>
              <a:t>: ils ne sont pas susceptibles d'être vrais ou faux, mais ils constituent des briques indispensables à la construction des propositions, les </a:t>
            </a:r>
            <a:r>
              <a:rPr lang="fr-FR" sz="1600" b="1" i="1" dirty="0"/>
              <a:t>concepts-en-acte</a:t>
            </a:r>
            <a:r>
              <a:rPr lang="fr-FR" sz="1600" dirty="0"/>
              <a:t> ou les </a:t>
            </a:r>
            <a:r>
              <a:rPr lang="fr-FR" sz="1600" b="1" i="1" dirty="0"/>
              <a:t>catégories-en-acte</a:t>
            </a:r>
            <a:r>
              <a:rPr lang="fr-FR" sz="1600" dirty="0"/>
              <a:t> sont des invariants de ce type. </a:t>
            </a:r>
            <a:endParaRPr lang="fr-FR" sz="1600" dirty="0"/>
          </a:p>
          <a:p>
            <a:pPr lvl="2">
              <a:buFont typeface="Wingdings" panose="05000000000000000000" pitchFamily="2" charset="2"/>
              <a:buChar char="Ø"/>
            </a:pPr>
            <a:r>
              <a:rPr lang="fr-FR" sz="1600" dirty="0" smtClean="0"/>
              <a:t>des </a:t>
            </a:r>
            <a:r>
              <a:rPr lang="fr-FR" sz="1600" dirty="0"/>
              <a:t>invariants de type </a:t>
            </a:r>
            <a:r>
              <a:rPr lang="fr-FR" sz="1600" b="1" i="1" dirty="0"/>
              <a:t>argument</a:t>
            </a:r>
            <a:r>
              <a:rPr lang="fr-FR" sz="1600" dirty="0"/>
              <a:t> : les arguments peuvent être des objets matériels, des personnages, des relations, des nombres, et des propositions. </a:t>
            </a:r>
            <a:endParaRPr lang="fr-FR" sz="1600" dirty="0"/>
          </a:p>
          <a:p>
            <a:r>
              <a:rPr lang="fr-FR" dirty="0"/>
              <a:t> 2 - </a:t>
            </a:r>
            <a:r>
              <a:rPr lang="fr-FR" b="1" dirty="0"/>
              <a:t>des règles d'actions</a:t>
            </a:r>
            <a:r>
              <a:rPr lang="fr-FR" dirty="0"/>
              <a:t> de type : "</a:t>
            </a:r>
            <a:r>
              <a:rPr lang="fr-FR" b="1" i="1" dirty="0"/>
              <a:t>si ... alors ..</a:t>
            </a:r>
            <a:r>
              <a:rPr lang="fr-FR" dirty="0"/>
              <a:t>." qui permettent de générer la suite des actions du sujet ; </a:t>
            </a:r>
            <a:endParaRPr lang="fr-FR" dirty="0"/>
          </a:p>
          <a:p>
            <a:r>
              <a:rPr lang="fr-FR" dirty="0"/>
              <a:t> 3 - </a:t>
            </a:r>
            <a:r>
              <a:rPr lang="fr-FR" b="1" dirty="0"/>
              <a:t>des anticipations du but</a:t>
            </a:r>
            <a:r>
              <a:rPr lang="fr-FR" dirty="0"/>
              <a:t> à atteindre ; </a:t>
            </a:r>
            <a:endParaRPr lang="fr-FR" dirty="0"/>
          </a:p>
          <a:p>
            <a:r>
              <a:rPr lang="fr-FR" dirty="0"/>
              <a:t> 4 - </a:t>
            </a:r>
            <a:r>
              <a:rPr lang="fr-FR" b="1" dirty="0"/>
              <a:t>des inférences</a:t>
            </a:r>
            <a:r>
              <a:rPr lang="fr-FR" dirty="0"/>
              <a:t> qui permettent de "calculer" les règles et les anticipations à partir des informations et du système d'invariants opératoires dont dispose le sujet. </a:t>
            </a:r>
            <a:endParaRPr lang="fr-FR" dirty="0"/>
          </a:p>
        </p:txBody>
      </p:sp>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35961083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LA THÉORIE DES CHAMPS </a:t>
            </a:r>
            <a:r>
              <a:rPr lang="fr-FR" b="1" dirty="0" err="1" smtClean="0"/>
              <a:t>CONCEPTUELs</a:t>
            </a:r>
            <a:r>
              <a:rPr lang="fr-FR" dirty="0"/>
              <a:t/>
            </a:r>
            <a:br>
              <a:rPr lang="fr-FR" dirty="0"/>
            </a:br>
            <a:r>
              <a:rPr lang="fr-FR" sz="2000" b="1" dirty="0"/>
              <a:t>selon Gérard </a:t>
            </a:r>
            <a:r>
              <a:rPr lang="fr-FR" sz="2000" b="1" dirty="0" err="1"/>
              <a:t>Vergnaud</a:t>
            </a:r>
            <a:r>
              <a:rPr lang="fr-FR" sz="2000" b="1" dirty="0"/>
              <a:t> (</a:t>
            </a:r>
            <a:r>
              <a:rPr lang="fr-FR" sz="2000" b="1" dirty="0" smtClean="0"/>
              <a:t>synthèse)</a:t>
            </a:r>
            <a:endParaRPr lang="fr-FR" dirty="0"/>
          </a:p>
        </p:txBody>
      </p:sp>
      <p:sp>
        <p:nvSpPr>
          <p:cNvPr id="4" name="Espace réservé du contenu 3"/>
          <p:cNvSpPr>
            <a:spLocks noGrp="1"/>
          </p:cNvSpPr>
          <p:nvPr>
            <p:ph idx="1"/>
          </p:nvPr>
        </p:nvSpPr>
        <p:spPr>
          <a:xfrm>
            <a:off x="581192" y="2180496"/>
            <a:ext cx="11029615" cy="4233183"/>
          </a:xfrm>
        </p:spPr>
        <p:txBody>
          <a:bodyPr>
            <a:noAutofit/>
          </a:bodyPr>
          <a:lstStyle/>
          <a:p>
            <a:pPr marL="0" indent="0">
              <a:buNone/>
            </a:pPr>
            <a:r>
              <a:rPr lang="fr-FR" sz="2800" b="1" dirty="0">
                <a:solidFill>
                  <a:schemeClr val="accent2"/>
                </a:solidFill>
              </a:rPr>
              <a:t>Une approche psychologique et didactique considère </a:t>
            </a:r>
            <a:r>
              <a:rPr lang="fr-FR" sz="2800" b="1" i="1" dirty="0">
                <a:solidFill>
                  <a:schemeClr val="accent2"/>
                </a:solidFill>
              </a:rPr>
              <a:t>un concept </a:t>
            </a:r>
            <a:r>
              <a:rPr lang="fr-FR" sz="2800" b="1" dirty="0">
                <a:solidFill>
                  <a:schemeClr val="accent2"/>
                </a:solidFill>
              </a:rPr>
              <a:t>comme </a:t>
            </a:r>
            <a:r>
              <a:rPr lang="fr-FR" sz="2800" b="1" i="1" dirty="0">
                <a:solidFill>
                  <a:schemeClr val="accent2"/>
                </a:solidFill>
              </a:rPr>
              <a:t>un ensemble d'invariants utilisables dans l'action. </a:t>
            </a:r>
            <a:endParaRPr lang="fr-FR" sz="2800" b="1" dirty="0">
              <a:solidFill>
                <a:schemeClr val="accent2"/>
              </a:solidFill>
            </a:endParaRPr>
          </a:p>
          <a:p>
            <a:r>
              <a:rPr lang="fr-FR" sz="2400" dirty="0"/>
              <a:t>Un concept est alors représenté sous la forme d’un triplet de trois ensembles :  C = (S, I, </a:t>
            </a:r>
            <a:r>
              <a:rPr lang="fr-FR" sz="2400" dirty="0" err="1"/>
              <a:t>cp</a:t>
            </a:r>
            <a:r>
              <a:rPr lang="fr-FR" sz="2400" dirty="0"/>
              <a:t>) avec</a:t>
            </a:r>
            <a:endParaRPr lang="fr-FR" sz="2400" dirty="0"/>
          </a:p>
          <a:p>
            <a:pPr lvl="1">
              <a:buFont typeface="Wingdings" panose="05000000000000000000" pitchFamily="2" charset="2"/>
              <a:buChar char="q"/>
            </a:pPr>
            <a:r>
              <a:rPr lang="fr-FR" sz="2000" dirty="0"/>
              <a:t>S : l'ensemble des </a:t>
            </a:r>
            <a:r>
              <a:rPr lang="fr-FR" sz="2000" b="1" i="1" dirty="0"/>
              <a:t>situations</a:t>
            </a:r>
            <a:r>
              <a:rPr lang="fr-FR" sz="2000" dirty="0"/>
              <a:t> qui donnent du sens au concept </a:t>
            </a:r>
            <a:r>
              <a:rPr lang="fr-FR" sz="2000" i="1" dirty="0"/>
              <a:t>(la référence) ;</a:t>
            </a:r>
            <a:endParaRPr lang="fr-FR" sz="2000" dirty="0"/>
          </a:p>
          <a:p>
            <a:pPr lvl="1">
              <a:buFont typeface="Wingdings" panose="05000000000000000000" pitchFamily="2" charset="2"/>
              <a:buChar char="q"/>
            </a:pPr>
            <a:r>
              <a:rPr lang="fr-FR" sz="2000" dirty="0"/>
              <a:t>I : l'ensemble des </a:t>
            </a:r>
            <a:r>
              <a:rPr lang="fr-FR" sz="2000" b="1" i="1" dirty="0"/>
              <a:t>invariants</a:t>
            </a:r>
            <a:r>
              <a:rPr lang="fr-FR" sz="2000" dirty="0"/>
              <a:t> sur lesquels repose </a:t>
            </a:r>
            <a:r>
              <a:rPr lang="fr-FR" sz="2000" b="1" i="1" dirty="0"/>
              <a:t>l'opérationnalité des schèmes</a:t>
            </a:r>
            <a:r>
              <a:rPr lang="fr-FR" sz="2000" dirty="0"/>
              <a:t> </a:t>
            </a:r>
            <a:r>
              <a:rPr lang="fr-FR" sz="2000" i="1" dirty="0"/>
              <a:t>(le signifié) ;</a:t>
            </a:r>
            <a:endParaRPr lang="fr-FR" sz="2000" dirty="0"/>
          </a:p>
          <a:p>
            <a:pPr lvl="1">
              <a:buFont typeface="Wingdings" panose="05000000000000000000" pitchFamily="2" charset="2"/>
              <a:buChar char="q"/>
            </a:pPr>
            <a:r>
              <a:rPr lang="fr-FR" sz="2000" dirty="0" err="1"/>
              <a:t>cp</a:t>
            </a:r>
            <a:r>
              <a:rPr lang="fr-FR" sz="2000" dirty="0"/>
              <a:t> : l'ensemble des </a:t>
            </a:r>
            <a:r>
              <a:rPr lang="fr-FR" sz="2000" b="1" i="1" dirty="0"/>
              <a:t>formes langagières et non langagières</a:t>
            </a:r>
            <a:r>
              <a:rPr lang="fr-FR" sz="2000" dirty="0"/>
              <a:t> qui permettent de représenter symboliquement le concept, ses propriétés, les situations et les procédures de traitement </a:t>
            </a:r>
            <a:r>
              <a:rPr lang="fr-FR" sz="2000" i="1" dirty="0"/>
              <a:t>(le signifiant</a:t>
            </a:r>
            <a:r>
              <a:rPr lang="fr-FR" sz="2000" i="1" dirty="0" smtClean="0"/>
              <a:t>).</a:t>
            </a:r>
            <a:endParaRPr lang="fr-FR" sz="2000" dirty="0"/>
          </a:p>
        </p:txBody>
      </p:sp>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33667893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LA THÉORIE DES CHAMPS CONCEPTUEL</a:t>
            </a:r>
            <a:r>
              <a:rPr lang="fr-FR" dirty="0"/>
              <a:t/>
            </a:r>
            <a:br>
              <a:rPr lang="fr-FR" dirty="0"/>
            </a:br>
            <a:r>
              <a:rPr lang="fr-FR" sz="2000" b="1" dirty="0"/>
              <a:t>selon Gérard </a:t>
            </a:r>
            <a:r>
              <a:rPr lang="fr-FR" sz="2000" b="1" dirty="0" err="1"/>
              <a:t>Vergnaud</a:t>
            </a:r>
            <a:r>
              <a:rPr lang="fr-FR" sz="2000" b="1" dirty="0"/>
              <a:t> (</a:t>
            </a:r>
            <a:r>
              <a:rPr lang="fr-FR" sz="2000" b="1" dirty="0" smtClean="0"/>
              <a:t>synthèse)</a:t>
            </a:r>
            <a:endParaRPr lang="fr-FR" dirty="0"/>
          </a:p>
        </p:txBody>
      </p:sp>
      <p:sp>
        <p:nvSpPr>
          <p:cNvPr id="3" name="Espace réservé du contenu 2"/>
          <p:cNvSpPr>
            <a:spLocks noGrp="1"/>
          </p:cNvSpPr>
          <p:nvPr>
            <p:ph idx="1"/>
          </p:nvPr>
        </p:nvSpPr>
        <p:spPr>
          <a:xfrm>
            <a:off x="426645" y="1715956"/>
            <a:ext cx="11029615" cy="5164426"/>
          </a:xfrm>
        </p:spPr>
        <p:txBody>
          <a:bodyPr>
            <a:noAutofit/>
          </a:bodyPr>
          <a:lstStyle/>
          <a:p>
            <a:pPr marL="0" indent="0">
              <a:buNone/>
            </a:pPr>
            <a:r>
              <a:rPr lang="fr-FR" sz="2400" dirty="0">
                <a:solidFill>
                  <a:schemeClr val="accent2"/>
                </a:solidFill>
              </a:rPr>
              <a:t>On considère un </a:t>
            </a:r>
            <a:r>
              <a:rPr lang="fr-FR" sz="2400" b="1" i="1" dirty="0">
                <a:solidFill>
                  <a:schemeClr val="accent2"/>
                </a:solidFill>
              </a:rPr>
              <a:t>champ conceptuel comme un ensemble de situations.</a:t>
            </a:r>
            <a:endParaRPr lang="fr-FR" sz="2400" dirty="0">
              <a:solidFill>
                <a:schemeClr val="accent2"/>
              </a:solidFill>
            </a:endParaRPr>
          </a:p>
          <a:p>
            <a:r>
              <a:rPr lang="fr-FR" sz="2000" dirty="0"/>
              <a:t>Toute situation complexe peut être analysée comme </a:t>
            </a:r>
            <a:r>
              <a:rPr lang="fr-FR" sz="2000" b="1" dirty="0">
                <a:effectLst>
                  <a:outerShdw blurRad="38100" dist="38100" dir="2700000" algn="tl">
                    <a:srgbClr val="000000">
                      <a:alpha val="43137"/>
                    </a:srgbClr>
                  </a:outerShdw>
                </a:effectLst>
              </a:rPr>
              <a:t>une combinaison de tâches</a:t>
            </a:r>
            <a:r>
              <a:rPr lang="fr-FR" sz="2000" dirty="0"/>
              <a:t> dont il est important de connaître la nature et la difficulté propres. </a:t>
            </a:r>
            <a:endParaRPr lang="fr-FR" sz="2000" dirty="0"/>
          </a:p>
          <a:p>
            <a:r>
              <a:rPr lang="fr-FR" sz="2000" b="1" dirty="0">
                <a:effectLst>
                  <a:outerShdw blurRad="38100" dist="38100" dir="2700000" algn="tl">
                    <a:srgbClr val="000000">
                      <a:alpha val="43137"/>
                    </a:srgbClr>
                  </a:outerShdw>
                </a:effectLst>
              </a:rPr>
              <a:t>Les processus cognitifs et les réponses du sujet sont fonction des situation</a:t>
            </a:r>
            <a:r>
              <a:rPr lang="fr-FR" sz="2000" dirty="0"/>
              <a:t>s auxquelles ils sont confrontés.</a:t>
            </a:r>
            <a:endParaRPr lang="fr-FR" sz="2000" dirty="0"/>
          </a:p>
          <a:p>
            <a:r>
              <a:rPr lang="fr-FR" sz="2000" dirty="0"/>
              <a:t>Il existe une </a:t>
            </a:r>
            <a:r>
              <a:rPr lang="fr-FR" sz="2000" b="1" dirty="0">
                <a:effectLst>
                  <a:outerShdw blurRad="38100" dist="38100" dir="2700000" algn="tl">
                    <a:srgbClr val="000000">
                      <a:alpha val="43137"/>
                    </a:srgbClr>
                  </a:outerShdw>
                </a:effectLst>
              </a:rPr>
              <a:t>grande variété de situations </a:t>
            </a:r>
            <a:r>
              <a:rPr lang="fr-FR" sz="2000" dirty="0"/>
              <a:t>dans un champ conceptuel donné, et les variables de situation sont un moyen de générer de manière systématique l'ensemble des classes possibles. </a:t>
            </a:r>
            <a:endParaRPr lang="fr-FR" sz="2000" dirty="0"/>
          </a:p>
          <a:p>
            <a:r>
              <a:rPr lang="fr-FR" sz="2000" b="1" dirty="0">
                <a:effectLst>
                  <a:outerShdw blurRad="38100" dist="38100" dir="2700000" algn="tl">
                    <a:srgbClr val="000000">
                      <a:alpha val="43137"/>
                    </a:srgbClr>
                  </a:outerShdw>
                </a:effectLst>
              </a:rPr>
              <a:t>Les connaissances des apprenants sont façonnées par les situations </a:t>
            </a:r>
            <a:r>
              <a:rPr lang="fr-FR" sz="2000" dirty="0"/>
              <a:t>qu'ils ont rencontrées et maîtrisées progressivement au cours de leur existence. </a:t>
            </a:r>
            <a:endParaRPr lang="fr-FR" sz="2000" dirty="0"/>
          </a:p>
          <a:p>
            <a:r>
              <a:rPr lang="fr-FR" sz="2000" b="1" dirty="0">
                <a:solidFill>
                  <a:schemeClr val="accent2"/>
                </a:solidFill>
                <a:effectLst>
                  <a:outerShdw blurRad="38100" dist="38100" dir="2700000" algn="tl">
                    <a:srgbClr val="000000">
                      <a:alpha val="43137"/>
                    </a:srgbClr>
                  </a:outerShdw>
                </a:effectLst>
              </a:rPr>
              <a:t>Les </a:t>
            </a:r>
            <a:r>
              <a:rPr lang="fr-FR" sz="2000" b="1" i="1" dirty="0">
                <a:solidFill>
                  <a:schemeClr val="accent2"/>
                </a:solidFill>
                <a:effectLst>
                  <a:outerShdw blurRad="38100" dist="38100" dir="2700000" algn="tl">
                    <a:srgbClr val="000000">
                      <a:alpha val="43137"/>
                    </a:srgbClr>
                  </a:outerShdw>
                </a:effectLst>
              </a:rPr>
              <a:t>schèmes organisent la conduite du sujet pour une classe de situations donnée</a:t>
            </a:r>
            <a:r>
              <a:rPr lang="fr-FR" sz="2000" b="1" dirty="0">
                <a:solidFill>
                  <a:schemeClr val="accent2"/>
                </a:solidFill>
                <a:effectLst>
                  <a:outerShdw blurRad="38100" dist="38100" dir="2700000" algn="tl">
                    <a:srgbClr val="000000">
                      <a:alpha val="43137"/>
                    </a:srgbClr>
                  </a:outerShdw>
                </a:effectLst>
              </a:rPr>
              <a:t>s</a:t>
            </a:r>
            <a:r>
              <a:rPr lang="fr-FR" sz="2000" dirty="0"/>
              <a:t>. Ils organisent à la fois son action et </a:t>
            </a:r>
            <a:r>
              <a:rPr lang="fr-FR" sz="2000" b="1" i="1" dirty="0"/>
              <a:t>l'activité de représentation symbolique,</a:t>
            </a:r>
            <a:r>
              <a:rPr lang="fr-FR" sz="2000" dirty="0"/>
              <a:t> notamment langagière, qui accompagne cette action. D'une manière générale, le traitement d'une situation nouvelle s'accompagne d'une activité langagière et symbolique. </a:t>
            </a:r>
            <a:endParaRPr lang="fr-FR" sz="2000" dirty="0"/>
          </a:p>
        </p:txBody>
      </p:sp>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428714267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LA THÉORIE DES CHAMPS </a:t>
            </a:r>
            <a:r>
              <a:rPr lang="fr-FR" b="1" dirty="0" err="1" smtClean="0"/>
              <a:t>CONCEPTUELs</a:t>
            </a:r>
            <a:r>
              <a:rPr lang="fr-FR" dirty="0"/>
              <a:t/>
            </a:r>
            <a:br>
              <a:rPr lang="fr-FR" dirty="0"/>
            </a:br>
            <a:r>
              <a:rPr lang="fr-FR" sz="2000" b="1" dirty="0"/>
              <a:t>selon Gérard </a:t>
            </a:r>
            <a:r>
              <a:rPr lang="fr-FR" sz="2000" b="1" dirty="0" err="1"/>
              <a:t>Vergnaud</a:t>
            </a:r>
            <a:r>
              <a:rPr lang="fr-FR" sz="2000" b="1" dirty="0"/>
              <a:t> (</a:t>
            </a:r>
            <a:r>
              <a:rPr lang="fr-FR" sz="2000" b="1" dirty="0" smtClean="0"/>
              <a:t>synthèse)</a:t>
            </a:r>
            <a:endParaRPr lang="fr-FR" dirty="0"/>
          </a:p>
        </p:txBody>
      </p:sp>
      <p:sp>
        <p:nvSpPr>
          <p:cNvPr id="4" name="Espace réservé du contenu 3"/>
          <p:cNvSpPr>
            <a:spLocks noGrp="1"/>
          </p:cNvSpPr>
          <p:nvPr>
            <p:ph idx="1"/>
          </p:nvPr>
        </p:nvSpPr>
        <p:spPr>
          <a:xfrm>
            <a:off x="439525" y="2270648"/>
            <a:ext cx="11029615" cy="3678303"/>
          </a:xfrm>
        </p:spPr>
        <p:txBody>
          <a:bodyPr>
            <a:normAutofit/>
          </a:bodyPr>
          <a:lstStyle/>
          <a:p>
            <a:r>
              <a:rPr lang="fr-FR" sz="3200" b="1" dirty="0">
                <a:solidFill>
                  <a:schemeClr val="accent2"/>
                </a:solidFill>
                <a:effectLst>
                  <a:outerShdw blurRad="38100" dist="38100" dir="2700000" algn="tl">
                    <a:srgbClr val="000000">
                      <a:alpha val="43137"/>
                    </a:srgbClr>
                  </a:outerShdw>
                </a:effectLst>
              </a:rPr>
              <a:t>La </a:t>
            </a:r>
            <a:r>
              <a:rPr lang="fr-FR" sz="3200" b="1" i="1" dirty="0">
                <a:solidFill>
                  <a:schemeClr val="accent2"/>
                </a:solidFill>
                <a:effectLst>
                  <a:outerShdw blurRad="38100" dist="38100" dir="2700000" algn="tl">
                    <a:srgbClr val="000000">
                      <a:alpha val="43137"/>
                    </a:srgbClr>
                  </a:outerShdw>
                </a:effectLst>
              </a:rPr>
              <a:t>fonction du langage et des autres signifiants</a:t>
            </a:r>
            <a:r>
              <a:rPr lang="fr-FR" sz="3200" b="1" dirty="0">
                <a:solidFill>
                  <a:schemeClr val="accent2"/>
                </a:solidFill>
                <a:effectLst>
                  <a:outerShdw blurRad="38100" dist="38100" dir="2700000" algn="tl">
                    <a:srgbClr val="000000">
                      <a:alpha val="43137"/>
                    </a:srgbClr>
                  </a:outerShdw>
                </a:effectLst>
              </a:rPr>
              <a:t> est triple : </a:t>
            </a:r>
            <a:endParaRPr lang="fr-FR" sz="3200" b="1" dirty="0">
              <a:solidFill>
                <a:schemeClr val="accent2"/>
              </a:solidFill>
              <a:effectLst>
                <a:outerShdw blurRad="38100" dist="38100" dir="2700000" algn="tl">
                  <a:srgbClr val="000000">
                    <a:alpha val="43137"/>
                  </a:srgbClr>
                </a:outerShdw>
              </a:effectLst>
            </a:endParaRPr>
          </a:p>
          <a:p>
            <a:pPr lvl="1">
              <a:buFont typeface="Wingdings" panose="05000000000000000000" pitchFamily="2" charset="2"/>
              <a:buChar char="Ø"/>
            </a:pPr>
            <a:r>
              <a:rPr lang="fr-FR" sz="2000" dirty="0"/>
              <a:t>- aide à la </a:t>
            </a:r>
            <a:r>
              <a:rPr lang="fr-FR" sz="2000" b="1" i="1" dirty="0"/>
              <a:t>désignation</a:t>
            </a:r>
            <a:r>
              <a:rPr lang="fr-FR" sz="2000" dirty="0"/>
              <a:t> et donc à </a:t>
            </a:r>
            <a:r>
              <a:rPr lang="fr-FR" sz="2000" b="1" i="1" dirty="0"/>
              <a:t>l'identification des invariants</a:t>
            </a:r>
            <a:r>
              <a:rPr lang="fr-FR" sz="2000" dirty="0"/>
              <a:t> ;</a:t>
            </a:r>
            <a:endParaRPr lang="fr-FR" sz="2000" dirty="0"/>
          </a:p>
          <a:p>
            <a:pPr lvl="1">
              <a:buFont typeface="Wingdings" panose="05000000000000000000" pitchFamily="2" charset="2"/>
              <a:buChar char="Ø"/>
            </a:pPr>
            <a:r>
              <a:rPr lang="fr-FR" sz="2000" dirty="0"/>
              <a:t>- aide au </a:t>
            </a:r>
            <a:r>
              <a:rPr lang="fr-FR" sz="2000" b="1" i="1" dirty="0"/>
              <a:t>raisonnement et à l'inférence</a:t>
            </a:r>
            <a:r>
              <a:rPr lang="fr-FR" sz="2000" dirty="0"/>
              <a:t> ;</a:t>
            </a:r>
            <a:endParaRPr lang="fr-FR" sz="2000" dirty="0"/>
          </a:p>
          <a:p>
            <a:pPr lvl="1">
              <a:buFont typeface="Wingdings" panose="05000000000000000000" pitchFamily="2" charset="2"/>
              <a:buChar char="Ø"/>
            </a:pPr>
            <a:r>
              <a:rPr lang="fr-FR" sz="2000" dirty="0"/>
              <a:t>- aide à </a:t>
            </a:r>
            <a:r>
              <a:rPr lang="fr-FR" sz="2000" b="1" i="1" dirty="0"/>
              <a:t>l'anticipation des effets et des buts et au contrôle de l'action.</a:t>
            </a:r>
            <a:endParaRPr lang="fr-FR" sz="2000" dirty="0"/>
          </a:p>
          <a:p>
            <a:r>
              <a:rPr lang="fr-FR" sz="2400" dirty="0"/>
              <a:t>L'activité langagière favorise l'accomplissement de la tâche et la résolution du problème rencontré.</a:t>
            </a:r>
            <a:endParaRPr lang="fr-FR" sz="2400" dirty="0"/>
          </a:p>
          <a:p>
            <a:endParaRPr lang="fr-FR" sz="2400" dirty="0"/>
          </a:p>
        </p:txBody>
      </p:sp>
      <p:sp>
        <p:nvSpPr>
          <p:cNvPr id="5" name="ZoneTexte 4"/>
          <p:cNvSpPr txBox="1"/>
          <p:nvPr/>
        </p:nvSpPr>
        <p:spPr>
          <a:xfrm>
            <a:off x="8058554" y="6159881"/>
            <a:ext cx="3376374" cy="369332"/>
          </a:xfrm>
          <a:prstGeom prst="rect">
            <a:avLst/>
          </a:prstGeom>
          <a:noFill/>
        </p:spPr>
        <p:txBody>
          <a:bodyPr wrap="none" rtlCol="0">
            <a:spAutoFit/>
          </a:bodyPr>
          <a:lstStyle/>
          <a:p>
            <a:r>
              <a:rPr lang="fr-FR" i="1" dirty="0" smtClean="0">
                <a:solidFill>
                  <a:srgbClr val="7030A0"/>
                </a:solidFill>
              </a:rPr>
              <a:t>Synthèse réalisée par M. G. Chappaz</a:t>
            </a:r>
            <a:endParaRPr lang="fr-FR" i="1" dirty="0">
              <a:solidFill>
                <a:srgbClr val="7030A0"/>
              </a:solidFill>
            </a:endParaRPr>
          </a:p>
        </p:txBody>
      </p:sp>
      <p:sp>
        <p:nvSpPr>
          <p:cNvPr id="6" name="Espace réservé du pied de page 5"/>
          <p:cNvSpPr>
            <a:spLocks noGrp="1"/>
          </p:cNvSpPr>
          <p:nvPr>
            <p:ph type="ftr" sz="quarter" idx="11"/>
          </p:nvPr>
        </p:nvSpPr>
        <p:spPr/>
        <p:txBody>
          <a:bodyPr/>
          <a:lstStyle/>
          <a:p>
            <a:r>
              <a:rPr lang="en-US" smtClean="0"/>
              <a:t>Chantal Fleurot-Douiller</a:t>
            </a:r>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1098700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Pause – 15 mn</a:t>
            </a:r>
            <a:endParaRPr lang="fr-FR" dirty="0"/>
          </a:p>
        </p:txBody>
      </p:sp>
      <p:sp>
        <p:nvSpPr>
          <p:cNvPr id="3" name="Sous-titre 2"/>
          <p:cNvSpPr>
            <a:spLocks noGrp="1"/>
          </p:cNvSpPr>
          <p:nvPr>
            <p:ph type="subTitle" idx="1"/>
          </p:nvPr>
        </p:nvSpPr>
        <p:spPr/>
        <p:txBody>
          <a:bodyPr/>
          <a:lstStyle/>
          <a:p>
            <a:pPr algn="r"/>
            <a:r>
              <a:rPr lang="fr-FR" dirty="0" smtClean="0"/>
              <a:t>Retour a 15H30</a:t>
            </a:r>
            <a:endParaRPr lang="fr-FR" dirty="0"/>
          </a:p>
        </p:txBody>
      </p:sp>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209952465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INTERET DU CASSE-TETE D’EXPERTS (</a:t>
            </a:r>
            <a:r>
              <a:rPr lang="fr-FR" i="1" dirty="0" err="1" smtClean="0"/>
              <a:t>Jigsaw</a:t>
            </a:r>
            <a:r>
              <a:rPr lang="fr-FR" i="1" dirty="0" smtClean="0"/>
              <a:t> </a:t>
            </a:r>
            <a:r>
              <a:rPr lang="fr-FR" i="1" dirty="0" err="1" smtClean="0"/>
              <a:t>classroom</a:t>
            </a:r>
            <a:r>
              <a:rPr lang="fr-FR" i="1" dirty="0" smtClean="0"/>
              <a:t>  classe puzzle</a:t>
            </a:r>
            <a:r>
              <a:rPr lang="fr-FR" dirty="0" smtClean="0"/>
              <a:t>) </a:t>
            </a:r>
            <a:endParaRPr lang="fr-FR" dirty="0"/>
          </a:p>
        </p:txBody>
      </p:sp>
      <p:sp>
        <p:nvSpPr>
          <p:cNvPr id="3" name="Espace réservé du contenu 2"/>
          <p:cNvSpPr>
            <a:spLocks noGrp="1"/>
          </p:cNvSpPr>
          <p:nvPr>
            <p:ph idx="1"/>
          </p:nvPr>
        </p:nvSpPr>
        <p:spPr>
          <a:xfrm>
            <a:off x="373487" y="1906073"/>
            <a:ext cx="5821251" cy="4726547"/>
          </a:xfrm>
        </p:spPr>
        <p:txBody>
          <a:bodyPr>
            <a:normAutofit fontScale="92500" lnSpcReduction="10000"/>
          </a:bodyPr>
          <a:lstStyle/>
          <a:p>
            <a:r>
              <a:rPr lang="fr-FR" sz="2400" dirty="0"/>
              <a:t>Les </a:t>
            </a:r>
            <a:r>
              <a:rPr lang="fr-FR" sz="2400" dirty="0" smtClean="0"/>
              <a:t>apprenants des </a:t>
            </a:r>
            <a:r>
              <a:rPr lang="fr-FR" sz="2400" dirty="0">
                <a:solidFill>
                  <a:schemeClr val="accent3"/>
                </a:solidFill>
              </a:rPr>
              <a:t>classes en puzzle </a:t>
            </a:r>
            <a:r>
              <a:rPr lang="fr-FR" sz="2400" dirty="0"/>
              <a:t>montrent une </a:t>
            </a:r>
            <a:r>
              <a:rPr lang="fr-FR" sz="2400" b="1" dirty="0">
                <a:effectLst>
                  <a:outerShdw blurRad="38100" dist="38100" dir="2700000" algn="tl">
                    <a:srgbClr val="000000">
                      <a:alpha val="43137"/>
                    </a:srgbClr>
                  </a:outerShdw>
                </a:effectLst>
              </a:rPr>
              <a:t>évolution positive </a:t>
            </a:r>
            <a:r>
              <a:rPr lang="fr-FR" sz="2400" dirty="0" smtClean="0"/>
              <a:t>:</a:t>
            </a:r>
          </a:p>
          <a:p>
            <a:pPr lvl="1"/>
            <a:r>
              <a:rPr lang="fr-FR" sz="2000" dirty="0" smtClean="0"/>
              <a:t>dans </a:t>
            </a:r>
            <a:r>
              <a:rPr lang="fr-FR" sz="2000" dirty="0"/>
              <a:t>leur attrait pour leurs camarades de </a:t>
            </a:r>
            <a:r>
              <a:rPr lang="fr-FR" sz="2000" dirty="0" smtClean="0"/>
              <a:t>classe et le </a:t>
            </a:r>
            <a:r>
              <a:rPr lang="fr-FR" sz="2000" dirty="0" smtClean="0">
                <a:solidFill>
                  <a:schemeClr val="accent3"/>
                </a:solidFill>
              </a:rPr>
              <a:t>développement de leurs relations interpersonnelles</a:t>
            </a:r>
            <a:r>
              <a:rPr lang="fr-FR" sz="2000" dirty="0" smtClean="0"/>
              <a:t> et de leurs </a:t>
            </a:r>
            <a:r>
              <a:rPr lang="fr-FR" sz="2000" dirty="0" smtClean="0">
                <a:solidFill>
                  <a:schemeClr val="accent3"/>
                </a:solidFill>
              </a:rPr>
              <a:t>compétences psychosociales</a:t>
            </a:r>
          </a:p>
          <a:p>
            <a:pPr lvl="1"/>
            <a:r>
              <a:rPr lang="fr-FR" sz="2000" dirty="0" smtClean="0"/>
              <a:t>Leur </a:t>
            </a:r>
            <a:r>
              <a:rPr lang="fr-FR" sz="2000" dirty="0">
                <a:solidFill>
                  <a:schemeClr val="accent3"/>
                </a:solidFill>
              </a:rPr>
              <a:t>estime de soi </a:t>
            </a:r>
            <a:r>
              <a:rPr lang="fr-FR" sz="2000" dirty="0"/>
              <a:t>a également </a:t>
            </a:r>
            <a:r>
              <a:rPr lang="fr-FR" sz="2000" dirty="0" smtClean="0"/>
              <a:t>progresse significativement malgré la charge mentale ou le challenge que l’activité suppose</a:t>
            </a:r>
          </a:p>
          <a:p>
            <a:pPr lvl="1"/>
            <a:r>
              <a:rPr lang="fr-FR" sz="2000" dirty="0" smtClean="0"/>
              <a:t>un </a:t>
            </a:r>
            <a:r>
              <a:rPr lang="fr-FR" sz="2000" dirty="0"/>
              <a:t>plus grand </a:t>
            </a:r>
            <a:r>
              <a:rPr lang="fr-FR" sz="2000" dirty="0" smtClean="0">
                <a:solidFill>
                  <a:schemeClr val="accent3"/>
                </a:solidFill>
              </a:rPr>
              <a:t>intérêt pour les apprentissages</a:t>
            </a:r>
            <a:r>
              <a:rPr lang="fr-FR" sz="2000" dirty="0" smtClean="0"/>
              <a:t>.</a:t>
            </a:r>
            <a:endParaRPr lang="fr-FR" sz="2000" dirty="0"/>
          </a:p>
          <a:p>
            <a:r>
              <a:rPr lang="fr-FR" sz="2400" dirty="0" smtClean="0"/>
              <a:t>Cette technique s’inscrit dans les méthodes </a:t>
            </a:r>
            <a:r>
              <a:rPr lang="fr-FR" sz="2400" dirty="0"/>
              <a:t>d'</a:t>
            </a:r>
            <a:r>
              <a:rPr lang="fr-FR" sz="2400" dirty="0">
                <a:hlinkClick r:id="rId2" tooltip="Pédagogie coopérative"/>
              </a:rPr>
              <a:t>apprentissage coopératif</a:t>
            </a:r>
            <a:r>
              <a:rPr lang="fr-FR" sz="2400" dirty="0"/>
              <a:t> </a:t>
            </a:r>
            <a:r>
              <a:rPr lang="fr-FR" sz="2400" dirty="0" smtClean="0"/>
              <a:t>et peut coexister </a:t>
            </a:r>
            <a:r>
              <a:rPr lang="fr-FR" sz="2400" dirty="0"/>
              <a:t>avec n'importe quelle autre méthode </a:t>
            </a:r>
            <a:r>
              <a:rPr lang="fr-FR" sz="2400" dirty="0" smtClean="0"/>
              <a:t>utilisée avec un groupe d’apprenants.</a:t>
            </a:r>
            <a:endParaRPr lang="fr-FR" sz="2400" dirty="0"/>
          </a:p>
        </p:txBody>
      </p:sp>
      <p:pic>
        <p:nvPicPr>
          <p:cNvPr id="4" name="Image 3"/>
          <p:cNvPicPr>
            <a:picLocks noChangeAspect="1"/>
          </p:cNvPicPr>
          <p:nvPr/>
        </p:nvPicPr>
        <p:blipFill>
          <a:blip r:embed="rId3"/>
          <a:stretch>
            <a:fillRect/>
          </a:stretch>
        </p:blipFill>
        <p:spPr>
          <a:xfrm>
            <a:off x="6194738" y="1991768"/>
            <a:ext cx="5834130" cy="4555155"/>
          </a:xfrm>
          <a:prstGeom prst="rect">
            <a:avLst/>
          </a:prstGeom>
        </p:spPr>
      </p:pic>
      <p:sp>
        <p:nvSpPr>
          <p:cNvPr id="5" name="ZoneTexte 4"/>
          <p:cNvSpPr txBox="1"/>
          <p:nvPr/>
        </p:nvSpPr>
        <p:spPr>
          <a:xfrm>
            <a:off x="6490952" y="2498501"/>
            <a:ext cx="1295547" cy="369332"/>
          </a:xfrm>
          <a:prstGeom prst="rect">
            <a:avLst/>
          </a:prstGeom>
          <a:solidFill>
            <a:schemeClr val="bg1"/>
          </a:solidFill>
        </p:spPr>
        <p:txBody>
          <a:bodyPr wrap="none" rtlCol="0">
            <a:spAutoFit/>
          </a:bodyPr>
          <a:lstStyle/>
          <a:p>
            <a:r>
              <a:rPr lang="fr-FR" dirty="0" smtClean="0"/>
              <a:t>GP CLASSE</a:t>
            </a:r>
            <a:endParaRPr lang="fr-FR" dirty="0"/>
          </a:p>
        </p:txBody>
      </p:sp>
      <p:sp>
        <p:nvSpPr>
          <p:cNvPr id="6" name="ZoneTexte 5"/>
          <p:cNvSpPr txBox="1"/>
          <p:nvPr/>
        </p:nvSpPr>
        <p:spPr>
          <a:xfrm>
            <a:off x="8082713" y="2498501"/>
            <a:ext cx="1412694" cy="369332"/>
          </a:xfrm>
          <a:prstGeom prst="rect">
            <a:avLst/>
          </a:prstGeom>
          <a:solidFill>
            <a:schemeClr val="bg1"/>
          </a:solidFill>
        </p:spPr>
        <p:txBody>
          <a:bodyPr wrap="none" rtlCol="0">
            <a:spAutoFit/>
          </a:bodyPr>
          <a:lstStyle/>
          <a:p>
            <a:r>
              <a:rPr lang="fr-FR" dirty="0" smtClean="0"/>
              <a:t>GP EXPERTS</a:t>
            </a:r>
            <a:endParaRPr lang="fr-FR" dirty="0"/>
          </a:p>
        </p:txBody>
      </p:sp>
      <p:sp>
        <p:nvSpPr>
          <p:cNvPr id="7" name="ZoneTexte 6"/>
          <p:cNvSpPr txBox="1"/>
          <p:nvPr/>
        </p:nvSpPr>
        <p:spPr>
          <a:xfrm>
            <a:off x="9495407" y="2529278"/>
            <a:ext cx="1884683" cy="307777"/>
          </a:xfrm>
          <a:prstGeom prst="rect">
            <a:avLst/>
          </a:prstGeom>
          <a:solidFill>
            <a:schemeClr val="bg1"/>
          </a:solidFill>
        </p:spPr>
        <p:txBody>
          <a:bodyPr wrap="none" rtlCol="0">
            <a:spAutoFit/>
          </a:bodyPr>
          <a:lstStyle/>
          <a:p>
            <a:r>
              <a:rPr lang="fr-FR" sz="1400" dirty="0" smtClean="0"/>
              <a:t>GP d’APPRENTISSAGE</a:t>
            </a:r>
            <a:endParaRPr lang="fr-FR" sz="1400" dirty="0"/>
          </a:p>
        </p:txBody>
      </p:sp>
      <p:sp>
        <p:nvSpPr>
          <p:cNvPr id="8" name="Espace réservé du pied de page 7"/>
          <p:cNvSpPr>
            <a:spLocks noGrp="1"/>
          </p:cNvSpPr>
          <p:nvPr>
            <p:ph type="ftr" sz="quarter" idx="11"/>
          </p:nvPr>
        </p:nvSpPr>
        <p:spPr/>
        <p:txBody>
          <a:bodyPr/>
          <a:lstStyle/>
          <a:p>
            <a:r>
              <a:rPr lang="en-US" smtClean="0"/>
              <a:t>Chantal Fleurot-Douiller</a:t>
            </a:r>
            <a:endParaRPr lang="en-US" dirty="0"/>
          </a:p>
        </p:txBody>
      </p:sp>
      <p:sp>
        <p:nvSpPr>
          <p:cNvPr id="9" name="Espace réservé du numéro de diapositive 8"/>
          <p:cNvSpPr>
            <a:spLocks noGrp="1"/>
          </p:cNvSpPr>
          <p:nvPr>
            <p:ph type="sldNum" sz="quarter" idx="12"/>
          </p:nvPr>
        </p:nvSpPr>
        <p:spPr/>
        <p:txBody>
          <a:bodyPr/>
          <a:lstStyle/>
          <a:p>
            <a:fld id="{D57F1E4F-1CFF-5643-939E-217C01CDF565}" type="slidenum">
              <a:rPr lang="en-US" smtClean="0"/>
              <a:pPr/>
              <a:t>46</a:t>
            </a:fld>
            <a:endParaRPr lang="en-US" dirty="0"/>
          </a:p>
        </p:txBody>
      </p:sp>
    </p:spTree>
    <p:extLst>
      <p:ext uri="{BB962C8B-B14F-4D97-AF65-F5344CB8AC3E}">
        <p14:creationId xmlns:p14="http://schemas.microsoft.com/office/powerpoint/2010/main" val="260038595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RETENIR : Didactique </a:t>
            </a:r>
            <a:endParaRPr lang="fr-FR" dirty="0"/>
          </a:p>
        </p:txBody>
      </p:sp>
      <p:pic>
        <p:nvPicPr>
          <p:cNvPr id="4" name="Espace réservé du contenu 3"/>
          <p:cNvPicPr>
            <a:picLocks noGrp="1" noChangeAspect="1"/>
          </p:cNvPicPr>
          <p:nvPr>
            <p:ph idx="1"/>
          </p:nvPr>
        </p:nvPicPr>
        <p:blipFill>
          <a:blip r:embed="rId2"/>
          <a:stretch>
            <a:fillRect/>
          </a:stretch>
        </p:blipFill>
        <p:spPr>
          <a:xfrm>
            <a:off x="489397" y="1982432"/>
            <a:ext cx="11121411" cy="4659374"/>
          </a:xfrm>
          <a:prstGeom prst="rect">
            <a:avLst/>
          </a:prstGeom>
        </p:spPr>
      </p:pic>
      <p:sp>
        <p:nvSpPr>
          <p:cNvPr id="3" name="Espace réservé du pied de page 2"/>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28734998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RETENIR : Didactique </a:t>
            </a:r>
            <a:endParaRPr lang="fr-FR" dirty="0"/>
          </a:p>
        </p:txBody>
      </p:sp>
      <p:pic>
        <p:nvPicPr>
          <p:cNvPr id="5" name="Espace réservé du contenu 4"/>
          <p:cNvPicPr>
            <a:picLocks noGrp="1" noChangeAspect="1"/>
          </p:cNvPicPr>
          <p:nvPr>
            <p:ph idx="1"/>
          </p:nvPr>
        </p:nvPicPr>
        <p:blipFill>
          <a:blip r:embed="rId2"/>
          <a:stretch>
            <a:fillRect/>
          </a:stretch>
        </p:blipFill>
        <p:spPr>
          <a:xfrm>
            <a:off x="471200" y="2000919"/>
            <a:ext cx="11139608" cy="4618821"/>
          </a:xfrm>
          <a:prstGeom prst="rect">
            <a:avLst/>
          </a:prstGeom>
        </p:spPr>
      </p:pic>
      <p:sp>
        <p:nvSpPr>
          <p:cNvPr id="3" name="Espace réservé du pied de page 2"/>
          <p:cNvSpPr>
            <a:spLocks noGrp="1"/>
          </p:cNvSpPr>
          <p:nvPr>
            <p:ph type="ftr" sz="quarter" idx="11"/>
          </p:nvPr>
        </p:nvSpPr>
        <p:spPr/>
        <p:txBody>
          <a:bodyPr/>
          <a:lstStyle/>
          <a:p>
            <a:r>
              <a:rPr lang="en-US" smtClean="0"/>
              <a:t>Chantal Fleurot-Douiller</a:t>
            </a:r>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24267903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RETENIR : Didactique </a:t>
            </a:r>
            <a:endParaRPr lang="fr-FR" dirty="0"/>
          </a:p>
        </p:txBody>
      </p:sp>
      <p:pic>
        <p:nvPicPr>
          <p:cNvPr id="4" name="Espace réservé du contenu 3"/>
          <p:cNvPicPr>
            <a:picLocks noGrp="1" noChangeAspect="1"/>
          </p:cNvPicPr>
          <p:nvPr>
            <p:ph idx="1"/>
          </p:nvPr>
        </p:nvPicPr>
        <p:blipFill>
          <a:blip r:embed="rId2"/>
          <a:stretch>
            <a:fillRect/>
          </a:stretch>
        </p:blipFill>
        <p:spPr>
          <a:xfrm>
            <a:off x="468148" y="1923647"/>
            <a:ext cx="11142660" cy="4776788"/>
          </a:xfrm>
          <a:prstGeom prst="rect">
            <a:avLst/>
          </a:prstGeom>
        </p:spPr>
      </p:pic>
      <p:sp>
        <p:nvSpPr>
          <p:cNvPr id="3" name="Espace réservé du pied de page 2"/>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11578280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Mercredi </a:t>
            </a:r>
            <a:r>
              <a:rPr lang="fr-FR" dirty="0" err="1" smtClean="0"/>
              <a:t>apm</a:t>
            </a:r>
            <a:r>
              <a:rPr lang="fr-FR" dirty="0" smtClean="0"/>
              <a:t> : andragogie &amp; théories de l’apprentissage</a:t>
            </a:r>
            <a:endParaRPr lang="fr-FR" dirty="0"/>
          </a:p>
        </p:txBody>
      </p:sp>
      <p:sp>
        <p:nvSpPr>
          <p:cNvPr id="3" name="Espace réservé du texte 2"/>
          <p:cNvSpPr>
            <a:spLocks noGrp="1"/>
          </p:cNvSpPr>
          <p:nvPr>
            <p:ph type="body" idx="1"/>
          </p:nvPr>
        </p:nvSpPr>
        <p:spPr>
          <a:xfrm>
            <a:off x="887219" y="2250892"/>
            <a:ext cx="10723590" cy="536005"/>
          </a:xfrm>
        </p:spPr>
        <p:txBody>
          <a:bodyPr/>
          <a:lstStyle/>
          <a:p>
            <a:r>
              <a:rPr lang="fr-FR" sz="2400" dirty="0"/>
              <a:t>1</a:t>
            </a:r>
            <a:r>
              <a:rPr lang="fr-FR" sz="2400" baseline="30000" dirty="0"/>
              <a:t>er</a:t>
            </a:r>
            <a:r>
              <a:rPr lang="fr-FR" sz="2400" dirty="0"/>
              <a:t> temps </a:t>
            </a:r>
            <a:r>
              <a:rPr lang="fr-FR" sz="2400" dirty="0" smtClean="0"/>
              <a:t>: 4 situations de formation à l’aune des théories de l’apprentissage</a:t>
            </a:r>
            <a:endParaRPr lang="fr-FR" sz="2400" dirty="0"/>
          </a:p>
        </p:txBody>
      </p:sp>
      <p:sp>
        <p:nvSpPr>
          <p:cNvPr id="4" name="Espace réservé du contenu 3"/>
          <p:cNvSpPr>
            <a:spLocks noGrp="1"/>
          </p:cNvSpPr>
          <p:nvPr>
            <p:ph sz="half" idx="2"/>
          </p:nvPr>
        </p:nvSpPr>
        <p:spPr>
          <a:xfrm>
            <a:off x="581193" y="2926052"/>
            <a:ext cx="11029616" cy="3745204"/>
          </a:xfrm>
          <a:solidFill>
            <a:schemeClr val="bg2"/>
          </a:solidFill>
        </p:spPr>
        <p:txBody>
          <a:bodyPr>
            <a:normAutofit fontScale="92500" lnSpcReduction="10000"/>
          </a:bodyPr>
          <a:lstStyle/>
          <a:p>
            <a:r>
              <a:rPr lang="fr-FR" sz="2800" b="1" dirty="0" smtClean="0">
                <a:solidFill>
                  <a:schemeClr val="accent3"/>
                </a:solidFill>
              </a:rPr>
              <a:t>Activité : Exposés </a:t>
            </a:r>
          </a:p>
          <a:p>
            <a:pPr lvl="1">
              <a:buFont typeface="Arial" panose="020B0604020202020204" pitchFamily="34" charset="0"/>
              <a:buChar char="•"/>
            </a:pPr>
            <a:r>
              <a:rPr lang="fr-FR" sz="2400" dirty="0" smtClean="0"/>
              <a:t>présentations </a:t>
            </a:r>
            <a:r>
              <a:rPr lang="fr-FR" sz="2400" dirty="0"/>
              <a:t>de situations de formation </a:t>
            </a:r>
            <a:r>
              <a:rPr lang="fr-FR" sz="2400" dirty="0" smtClean="0"/>
              <a:t>(travaux d’intersession)</a:t>
            </a:r>
          </a:p>
          <a:p>
            <a:pPr lvl="1">
              <a:buFont typeface="Arial" panose="020B0604020202020204" pitchFamily="34" charset="0"/>
              <a:buChar char="•"/>
            </a:pPr>
            <a:r>
              <a:rPr lang="fr-FR" sz="2400" dirty="0" smtClean="0"/>
              <a:t>en </a:t>
            </a:r>
            <a:r>
              <a:rPr lang="fr-FR" sz="2400" dirty="0"/>
              <a:t>lien avec des théories de l’apprentissage </a:t>
            </a:r>
            <a:endParaRPr lang="fr-FR" sz="2400" dirty="0" smtClean="0"/>
          </a:p>
          <a:p>
            <a:pPr lvl="1">
              <a:buFont typeface="Arial" panose="020B0604020202020204" pitchFamily="34" charset="0"/>
              <a:buChar char="•"/>
            </a:pPr>
            <a:r>
              <a:rPr lang="fr-FR" sz="2400" dirty="0" smtClean="0"/>
              <a:t>par les 4 groupes </a:t>
            </a:r>
            <a:endParaRPr lang="fr-FR" sz="2400" dirty="0" smtClean="0">
              <a:solidFill>
                <a:schemeClr val="accent3"/>
              </a:solidFill>
            </a:endParaRPr>
          </a:p>
          <a:p>
            <a:r>
              <a:rPr lang="fr-FR" sz="2200" dirty="0" smtClean="0"/>
              <a:t>Chaque groupe expose : </a:t>
            </a:r>
            <a:r>
              <a:rPr lang="fr-FR" sz="2200" dirty="0" smtClean="0">
                <a:solidFill>
                  <a:schemeClr val="accent3"/>
                </a:solidFill>
              </a:rPr>
              <a:t>10 </a:t>
            </a:r>
            <a:r>
              <a:rPr lang="fr-FR" sz="2200" dirty="0">
                <a:solidFill>
                  <a:schemeClr val="accent3"/>
                </a:solidFill>
              </a:rPr>
              <a:t>mn / gp </a:t>
            </a:r>
            <a:r>
              <a:rPr lang="fr-FR" sz="2200" dirty="0" smtClean="0">
                <a:solidFill>
                  <a:schemeClr val="accent3"/>
                </a:solidFill>
              </a:rPr>
              <a:t>-</a:t>
            </a:r>
            <a:r>
              <a:rPr lang="fr-FR" sz="2200" dirty="0" smtClean="0"/>
              <a:t> s’en suit un temps d’échanges et de feedback en plénière : </a:t>
            </a:r>
            <a:r>
              <a:rPr lang="fr-FR" sz="2200" dirty="0" smtClean="0">
                <a:solidFill>
                  <a:schemeClr val="accent3"/>
                </a:solidFill>
              </a:rPr>
              <a:t>5 mn / gp</a:t>
            </a:r>
          </a:p>
          <a:p>
            <a:r>
              <a:rPr lang="fr-FR" sz="2200" dirty="0" smtClean="0"/>
              <a:t>Phase </a:t>
            </a:r>
            <a:r>
              <a:rPr lang="fr-FR" sz="2200" dirty="0"/>
              <a:t>« méta </a:t>
            </a:r>
            <a:r>
              <a:rPr lang="fr-FR" sz="2200" dirty="0" smtClean="0"/>
              <a:t>» : </a:t>
            </a:r>
          </a:p>
          <a:p>
            <a:pPr lvl="1">
              <a:buFont typeface="Arial" panose="020B0604020202020204" pitchFamily="34" charset="0"/>
              <a:buChar char="•"/>
            </a:pPr>
            <a:r>
              <a:rPr lang="fr-FR" sz="2200" i="1" dirty="0" smtClean="0"/>
              <a:t>Comment a travaillé le groupe en intersession et distanciel ?</a:t>
            </a:r>
          </a:p>
          <a:p>
            <a:pPr lvl="1">
              <a:buFont typeface="Arial" panose="020B0604020202020204" pitchFamily="34" charset="0"/>
              <a:buChar char="•"/>
            </a:pPr>
            <a:r>
              <a:rPr lang="fr-FR" sz="2200" i="1" dirty="0" smtClean="0"/>
              <a:t>Qu’est-ce que ces exposés apportent? Qu’est-ce que ce travail apporte ? </a:t>
            </a:r>
            <a:endParaRPr lang="fr-FR" sz="2200" i="1" dirty="0"/>
          </a:p>
        </p:txBody>
      </p:sp>
      <p:sp>
        <p:nvSpPr>
          <p:cNvPr id="7" name="Larme 6"/>
          <p:cNvSpPr/>
          <p:nvPr/>
        </p:nvSpPr>
        <p:spPr>
          <a:xfrm>
            <a:off x="188061" y="2222679"/>
            <a:ext cx="676962" cy="919766"/>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1h15</a:t>
            </a:r>
            <a:endParaRPr lang="fr-FR" dirty="0"/>
          </a:p>
        </p:txBody>
      </p:sp>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22510748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RETENIR : Didactique </a:t>
            </a:r>
            <a:endParaRPr lang="fr-FR" dirty="0"/>
          </a:p>
        </p:txBody>
      </p:sp>
      <p:pic>
        <p:nvPicPr>
          <p:cNvPr id="5" name="Espace réservé du contenu 4"/>
          <p:cNvPicPr>
            <a:picLocks noGrp="1" noChangeAspect="1"/>
          </p:cNvPicPr>
          <p:nvPr>
            <p:ph idx="1"/>
          </p:nvPr>
        </p:nvPicPr>
        <p:blipFill>
          <a:blip r:embed="rId2"/>
          <a:stretch>
            <a:fillRect/>
          </a:stretch>
        </p:blipFill>
        <p:spPr>
          <a:xfrm>
            <a:off x="448100" y="1936527"/>
            <a:ext cx="11284554" cy="4834166"/>
          </a:xfrm>
          <a:prstGeom prst="rect">
            <a:avLst/>
          </a:prstGeom>
        </p:spPr>
      </p:pic>
      <p:sp>
        <p:nvSpPr>
          <p:cNvPr id="3" name="Espace réservé du pied de page 2"/>
          <p:cNvSpPr>
            <a:spLocks noGrp="1"/>
          </p:cNvSpPr>
          <p:nvPr>
            <p:ph type="ftr" sz="quarter" idx="11"/>
          </p:nvPr>
        </p:nvSpPr>
        <p:spPr/>
        <p:txBody>
          <a:bodyPr/>
          <a:lstStyle/>
          <a:p>
            <a:r>
              <a:rPr lang="en-US" smtClean="0"/>
              <a:t>Chantal Fleurot-Douiller</a:t>
            </a:r>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50</a:t>
            </a:fld>
            <a:endParaRPr lang="en-US" dirty="0"/>
          </a:p>
        </p:txBody>
      </p:sp>
    </p:spTree>
    <p:extLst>
      <p:ext uri="{BB962C8B-B14F-4D97-AF65-F5344CB8AC3E}">
        <p14:creationId xmlns:p14="http://schemas.microsoft.com/office/powerpoint/2010/main" val="12567598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2878"/>
            <a:ext cx="12191999" cy="6736952"/>
          </a:xfrm>
          <a:prstGeom prst="rect">
            <a:avLst/>
          </a:prstGeom>
        </p:spPr>
      </p:pic>
      <p:sp>
        <p:nvSpPr>
          <p:cNvPr id="3" name="Espace réservé du pied de page 2"/>
          <p:cNvSpPr>
            <a:spLocks noGrp="1"/>
          </p:cNvSpPr>
          <p:nvPr>
            <p:ph type="ftr" sz="quarter" idx="11"/>
          </p:nvPr>
        </p:nvSpPr>
        <p:spPr/>
        <p:txBody>
          <a:bodyPr/>
          <a:lstStyle/>
          <a:p>
            <a:r>
              <a:rPr lang="en-US" smtClean="0"/>
              <a:t>Chantal Fleurot-Douiller</a:t>
            </a:r>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26941753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p:cNvSpPr>
            <a:spLocks noGrp="1"/>
          </p:cNvSpPr>
          <p:nvPr>
            <p:ph idx="1"/>
          </p:nvPr>
        </p:nvSpPr>
        <p:spPr>
          <a:xfrm>
            <a:off x="488427" y="2005868"/>
            <a:ext cx="11029615" cy="3678303"/>
          </a:xfrm>
        </p:spPr>
        <p:txBody>
          <a:bodyPr/>
          <a:lstStyle/>
          <a:p>
            <a:r>
              <a:rPr lang="fr-FR" dirty="0" smtClean="0"/>
              <a:t>Selon PASTRE : </a:t>
            </a:r>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a:p>
        </p:txBody>
      </p:sp>
      <p:sp>
        <p:nvSpPr>
          <p:cNvPr id="2" name="Titre 1"/>
          <p:cNvSpPr>
            <a:spLocks noGrp="1"/>
          </p:cNvSpPr>
          <p:nvPr>
            <p:ph type="title"/>
          </p:nvPr>
        </p:nvSpPr>
        <p:spPr/>
        <p:txBody>
          <a:bodyPr/>
          <a:lstStyle/>
          <a:p>
            <a:r>
              <a:rPr lang="fr-FR" dirty="0" smtClean="0"/>
              <a:t>LA DIDACTIQUE PROFESSIONNELLE …</a:t>
            </a:r>
            <a:endParaRPr lang="fr-FR" dirty="0"/>
          </a:p>
        </p:txBody>
      </p:sp>
      <p:pic>
        <p:nvPicPr>
          <p:cNvPr id="10" name="Espace réservé du contenu 7"/>
          <p:cNvPicPr>
            <a:picLocks noChangeAspect="1"/>
          </p:cNvPicPr>
          <p:nvPr/>
        </p:nvPicPr>
        <p:blipFill rotWithShape="1">
          <a:blip r:embed="rId2"/>
          <a:srcRect t="18780" b="59570"/>
          <a:stretch/>
        </p:blipFill>
        <p:spPr>
          <a:xfrm>
            <a:off x="488427" y="2362285"/>
            <a:ext cx="5951010" cy="1071093"/>
          </a:xfrm>
          <a:prstGeom prst="rect">
            <a:avLst/>
          </a:prstGeom>
        </p:spPr>
      </p:pic>
      <p:pic>
        <p:nvPicPr>
          <p:cNvPr id="12" name="Image 11"/>
          <p:cNvPicPr>
            <a:picLocks noChangeAspect="1"/>
          </p:cNvPicPr>
          <p:nvPr/>
        </p:nvPicPr>
        <p:blipFill rotWithShape="1">
          <a:blip r:embed="rId3"/>
          <a:srcRect t="41588"/>
          <a:stretch/>
        </p:blipFill>
        <p:spPr>
          <a:xfrm>
            <a:off x="488428" y="3433378"/>
            <a:ext cx="6078614" cy="2915906"/>
          </a:xfrm>
          <a:prstGeom prst="rect">
            <a:avLst/>
          </a:prstGeom>
        </p:spPr>
      </p:pic>
      <p:pic>
        <p:nvPicPr>
          <p:cNvPr id="14" name="Image 13"/>
          <p:cNvPicPr>
            <a:picLocks noChangeAspect="1"/>
          </p:cNvPicPr>
          <p:nvPr/>
        </p:nvPicPr>
        <p:blipFill>
          <a:blip r:embed="rId4"/>
          <a:stretch>
            <a:fillRect/>
          </a:stretch>
        </p:blipFill>
        <p:spPr>
          <a:xfrm>
            <a:off x="6349286" y="2129868"/>
            <a:ext cx="5450664" cy="3844215"/>
          </a:xfrm>
          <a:prstGeom prst="rect">
            <a:avLst/>
          </a:prstGeom>
        </p:spPr>
      </p:pic>
      <p:sp>
        <p:nvSpPr>
          <p:cNvPr id="15" name="Rectangle 14"/>
          <p:cNvSpPr/>
          <p:nvPr/>
        </p:nvSpPr>
        <p:spPr>
          <a:xfrm>
            <a:off x="6567042" y="6164618"/>
            <a:ext cx="5232907" cy="369332"/>
          </a:xfrm>
          <a:prstGeom prst="rect">
            <a:avLst/>
          </a:prstGeom>
        </p:spPr>
        <p:txBody>
          <a:bodyPr wrap="none">
            <a:spAutoFit/>
          </a:bodyPr>
          <a:lstStyle/>
          <a:p>
            <a:r>
              <a:rPr lang="fr-FR" dirty="0"/>
              <a:t>https://didapro.me/ressources/videos/angle-didactique/</a:t>
            </a:r>
          </a:p>
        </p:txBody>
      </p:sp>
      <p:sp>
        <p:nvSpPr>
          <p:cNvPr id="3" name="Espace réservé du pied de page 2"/>
          <p:cNvSpPr>
            <a:spLocks noGrp="1"/>
          </p:cNvSpPr>
          <p:nvPr>
            <p:ph type="ftr" sz="quarter" idx="11"/>
          </p:nvPr>
        </p:nvSpPr>
        <p:spPr/>
        <p:txBody>
          <a:bodyPr/>
          <a:lstStyle/>
          <a:p>
            <a:r>
              <a:rPr lang="en-US" smtClean="0"/>
              <a:t>Chantal Fleurot-Douiller</a:t>
            </a:r>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28895340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57577" y="560982"/>
            <a:ext cx="11629622" cy="6187547"/>
          </a:xfrm>
          <a:prstGeom prst="rect">
            <a:avLst/>
          </a:prstGeom>
        </p:spPr>
      </p:pic>
      <p:sp>
        <p:nvSpPr>
          <p:cNvPr id="3" name="Rectangle 2"/>
          <p:cNvSpPr/>
          <p:nvPr/>
        </p:nvSpPr>
        <p:spPr>
          <a:xfrm>
            <a:off x="3516960" y="0"/>
            <a:ext cx="5364161" cy="461665"/>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2400" b="1" cap="none" spc="0" dirty="0" smtClean="0">
                <a:ln/>
                <a:solidFill>
                  <a:schemeClr val="accent3"/>
                </a:solidFill>
                <a:effectLst/>
              </a:rPr>
              <a:t>Les besoins de l’adulte en formation</a:t>
            </a:r>
            <a:endParaRPr lang="fr-FR" sz="2400" b="1" cap="none" spc="0" dirty="0">
              <a:ln/>
              <a:solidFill>
                <a:schemeClr val="accent3"/>
              </a:solidFill>
              <a:effectLst/>
            </a:endParaRPr>
          </a:p>
        </p:txBody>
      </p:sp>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88422708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11666268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cap="none" dirty="0" smtClean="0"/>
              <a:t>Ces diapositives de synthèse sur la didactique m’ont été inspirées par ma formation au Titre dispensée à l’IFUCOME d’Angers. </a:t>
            </a:r>
            <a:endParaRPr lang="fr-FR" cap="none" dirty="0"/>
          </a:p>
        </p:txBody>
      </p:sp>
      <p:sp>
        <p:nvSpPr>
          <p:cNvPr id="3" name="Espace réservé du texte 2"/>
          <p:cNvSpPr>
            <a:spLocks noGrp="1"/>
          </p:cNvSpPr>
          <p:nvPr>
            <p:ph type="body" idx="1"/>
          </p:nvPr>
        </p:nvSpPr>
        <p:spPr/>
        <p:txBody>
          <a:bodyPr/>
          <a:lstStyle/>
          <a:p>
            <a:r>
              <a:rPr lang="fr-FR" dirty="0" smtClean="0"/>
              <a:t>Merci à mes formateurs pour nous avoir « légué » ces informations précieuses …  </a:t>
            </a:r>
            <a:r>
              <a:rPr lang="fr-FR" dirty="0" smtClean="0">
                <a:sym typeface="Wingdings" panose="05000000000000000000" pitchFamily="2" charset="2"/>
              </a:rPr>
              <a:t> </a:t>
            </a:r>
            <a:endParaRPr lang="fr-FR" dirty="0"/>
          </a:p>
        </p:txBody>
      </p:sp>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37933759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Jeudi soir :  évaluation à chaud</a:t>
            </a:r>
            <a:endParaRPr lang="fr-FR" dirty="0"/>
          </a:p>
        </p:txBody>
      </p:sp>
      <p:sp>
        <p:nvSpPr>
          <p:cNvPr id="3" name="Espace réservé du contenu 2"/>
          <p:cNvSpPr>
            <a:spLocks noGrp="1"/>
          </p:cNvSpPr>
          <p:nvPr>
            <p:ph idx="1"/>
          </p:nvPr>
        </p:nvSpPr>
        <p:spPr>
          <a:xfrm>
            <a:off x="1263773" y="2859109"/>
            <a:ext cx="10140974" cy="3116687"/>
          </a:xfrm>
          <a:solidFill>
            <a:schemeClr val="accent1">
              <a:lumMod val="10000"/>
              <a:lumOff val="90000"/>
            </a:schemeClr>
          </a:solidFill>
        </p:spPr>
        <p:txBody>
          <a:bodyPr>
            <a:normAutofit/>
          </a:bodyPr>
          <a:lstStyle/>
          <a:p>
            <a:pPr marL="0" indent="0">
              <a:buNone/>
            </a:pPr>
            <a:r>
              <a:rPr lang="fr-FR" sz="2400" b="1" dirty="0" smtClean="0">
                <a:solidFill>
                  <a:schemeClr val="accent2"/>
                </a:solidFill>
                <a:sym typeface="Wingdings" panose="05000000000000000000" pitchFamily="2" charset="2"/>
              </a:rPr>
              <a:t>Tour de table</a:t>
            </a:r>
            <a:endParaRPr lang="fr-FR" sz="2400" i="1" dirty="0" smtClean="0"/>
          </a:p>
          <a:p>
            <a:r>
              <a:rPr lang="fr-FR" sz="2400" i="1" dirty="0" smtClean="0">
                <a:solidFill>
                  <a:schemeClr val="accent2">
                    <a:lumMod val="75000"/>
                  </a:schemeClr>
                </a:solidFill>
              </a:rPr>
              <a:t>Comment chat va ? </a:t>
            </a:r>
          </a:p>
          <a:p>
            <a:r>
              <a:rPr lang="fr-FR" sz="2400" dirty="0" smtClean="0">
                <a:sym typeface="Wingdings" panose="05000000000000000000" pitchFamily="2" charset="2"/>
              </a:rPr>
              <a:t> </a:t>
            </a:r>
            <a:r>
              <a:rPr lang="fr-FR" sz="2400" dirty="0" smtClean="0"/>
              <a:t>Ecoute et prise de notes des formateurs </a:t>
            </a:r>
          </a:p>
          <a:p>
            <a:pPr marL="0" indent="0">
              <a:buNone/>
            </a:pPr>
            <a:endParaRPr lang="fr-FR" sz="2400" b="1" dirty="0" smtClean="0">
              <a:solidFill>
                <a:schemeClr val="accent6">
                  <a:lumMod val="75000"/>
                </a:schemeClr>
              </a:solidFill>
            </a:endParaRPr>
          </a:p>
        </p:txBody>
      </p:sp>
      <p:sp>
        <p:nvSpPr>
          <p:cNvPr id="4" name="Larme 3"/>
          <p:cNvSpPr/>
          <p:nvPr/>
        </p:nvSpPr>
        <p:spPr>
          <a:xfrm>
            <a:off x="393626" y="2936384"/>
            <a:ext cx="676962" cy="592429"/>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20’</a:t>
            </a:r>
            <a:endParaRPr lang="fr-FR" dirty="0"/>
          </a:p>
        </p:txBody>
      </p:sp>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267502243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3792" y="687064"/>
            <a:ext cx="10818253" cy="1114439"/>
          </a:xfrm>
        </p:spPr>
        <p:txBody>
          <a:bodyPr/>
          <a:lstStyle/>
          <a:p>
            <a:r>
              <a:rPr lang="fr-FR" dirty="0" smtClean="0">
                <a:solidFill>
                  <a:schemeClr val="accent1">
                    <a:lumMod val="40000"/>
                    <a:lumOff val="60000"/>
                  </a:schemeClr>
                </a:solidFill>
              </a:rPr>
              <a:t>Choisissez 1 à 3 chats selon un ordre d’importance et explicitez votre-vos choix</a:t>
            </a:r>
            <a:endParaRPr lang="fr-FR" dirty="0">
              <a:solidFill>
                <a:schemeClr val="accent1">
                  <a:lumMod val="40000"/>
                  <a:lumOff val="60000"/>
                </a:schemeClr>
              </a:solidFill>
            </a:endParaRPr>
          </a:p>
        </p:txBody>
      </p:sp>
      <p:pic>
        <p:nvPicPr>
          <p:cNvPr id="3" name="Image 2"/>
          <p:cNvPicPr>
            <a:picLocks noChangeAspect="1"/>
          </p:cNvPicPr>
          <p:nvPr/>
        </p:nvPicPr>
        <p:blipFill>
          <a:blip r:embed="rId2"/>
          <a:stretch>
            <a:fillRect/>
          </a:stretch>
        </p:blipFill>
        <p:spPr>
          <a:xfrm>
            <a:off x="99985" y="1801503"/>
            <a:ext cx="6112201" cy="4681184"/>
          </a:xfrm>
          <a:prstGeom prst="rect">
            <a:avLst/>
          </a:prstGeom>
        </p:spPr>
      </p:pic>
      <p:pic>
        <p:nvPicPr>
          <p:cNvPr id="4" name="Image 3"/>
          <p:cNvPicPr>
            <a:picLocks noChangeAspect="1"/>
          </p:cNvPicPr>
          <p:nvPr/>
        </p:nvPicPr>
        <p:blipFill>
          <a:blip r:embed="rId3"/>
          <a:stretch>
            <a:fillRect/>
          </a:stretch>
        </p:blipFill>
        <p:spPr>
          <a:xfrm>
            <a:off x="6212185" y="1801503"/>
            <a:ext cx="5770549" cy="4681184"/>
          </a:xfrm>
          <a:prstGeom prst="rect">
            <a:avLst/>
          </a:prstGeom>
        </p:spPr>
      </p:pic>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57</a:t>
            </a:fld>
            <a:endParaRPr lang="en-US" dirty="0"/>
          </a:p>
        </p:txBody>
      </p:sp>
    </p:spTree>
    <p:extLst>
      <p:ext uri="{BB962C8B-B14F-4D97-AF65-F5344CB8AC3E}">
        <p14:creationId xmlns:p14="http://schemas.microsoft.com/office/powerpoint/2010/main" val="33230696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travail d’intersession pour le 5-6 mai</a:t>
            </a:r>
            <a:endParaRPr lang="fr-FR" dirty="0"/>
          </a:p>
        </p:txBody>
      </p:sp>
      <p:sp>
        <p:nvSpPr>
          <p:cNvPr id="3" name="Espace réservé du contenu 2"/>
          <p:cNvSpPr>
            <a:spLocks noGrp="1"/>
          </p:cNvSpPr>
          <p:nvPr>
            <p:ph idx="1"/>
          </p:nvPr>
        </p:nvSpPr>
        <p:spPr>
          <a:xfrm>
            <a:off x="476518" y="2004897"/>
            <a:ext cx="6877318" cy="1266335"/>
          </a:xfrm>
          <a:solidFill>
            <a:schemeClr val="accent1">
              <a:lumMod val="10000"/>
              <a:lumOff val="90000"/>
            </a:schemeClr>
          </a:solidFill>
        </p:spPr>
        <p:txBody>
          <a:bodyPr>
            <a:noAutofit/>
          </a:bodyPr>
          <a:lstStyle/>
          <a:p>
            <a:pPr marL="0" indent="0">
              <a:buNone/>
            </a:pPr>
            <a:r>
              <a:rPr lang="fr-FR" sz="2800" b="1" dirty="0" smtClean="0">
                <a:solidFill>
                  <a:schemeClr val="accent6">
                    <a:lumMod val="75000"/>
                  </a:schemeClr>
                </a:solidFill>
              </a:rPr>
              <a:t>Présentation du travail d’intersession : </a:t>
            </a:r>
          </a:p>
          <a:p>
            <a:pPr marL="324000" lvl="1" indent="0">
              <a:buNone/>
            </a:pPr>
            <a:r>
              <a:rPr lang="fr-FR" sz="2400" i="1" dirty="0" smtClean="0">
                <a:solidFill>
                  <a:schemeClr val="accent6"/>
                </a:solidFill>
              </a:rPr>
              <a:t>1. Quel type de formateur êtes-vous ? </a:t>
            </a:r>
          </a:p>
        </p:txBody>
      </p:sp>
      <p:sp>
        <p:nvSpPr>
          <p:cNvPr id="4" name="Larme 3"/>
          <p:cNvSpPr/>
          <p:nvPr/>
        </p:nvSpPr>
        <p:spPr>
          <a:xfrm>
            <a:off x="35130" y="2689578"/>
            <a:ext cx="676962" cy="592429"/>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10’</a:t>
            </a:r>
            <a:endParaRPr lang="fr-FR" dirty="0"/>
          </a:p>
        </p:txBody>
      </p:sp>
      <p:sp>
        <p:nvSpPr>
          <p:cNvPr id="6" name="Espace réservé du contenu 3"/>
          <p:cNvSpPr txBox="1">
            <a:spLocks/>
          </p:cNvSpPr>
          <p:nvPr/>
        </p:nvSpPr>
        <p:spPr>
          <a:xfrm>
            <a:off x="476517" y="3387143"/>
            <a:ext cx="6877319" cy="3348507"/>
          </a:xfrm>
          <a:prstGeom prst="rect">
            <a:avLst/>
          </a:prstGeom>
          <a:solidFill>
            <a:schemeClr val="bg2"/>
          </a:solidFill>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fr-FR" sz="2000" dirty="0" smtClean="0"/>
              <a:t>Dressez</a:t>
            </a:r>
            <a:r>
              <a:rPr lang="fr-FR" sz="2000" b="1" dirty="0" smtClean="0">
                <a:solidFill>
                  <a:schemeClr val="accent2"/>
                </a:solidFill>
              </a:rPr>
              <a:t> votre portrait de formateur</a:t>
            </a:r>
          </a:p>
          <a:p>
            <a:r>
              <a:rPr lang="fr-FR" sz="2000" dirty="0" smtClean="0"/>
              <a:t>Grâce au </a:t>
            </a:r>
            <a:r>
              <a:rPr lang="fr-FR" sz="2000" b="1" dirty="0" smtClean="0"/>
              <a:t>questionnaire de </a:t>
            </a:r>
            <a:r>
              <a:rPr lang="fr-FR" sz="2000" b="1" dirty="0" err="1" smtClean="0"/>
              <a:t>Chalvin</a:t>
            </a:r>
            <a:r>
              <a:rPr lang="fr-FR" sz="2000" b="1" dirty="0" smtClean="0"/>
              <a:t> </a:t>
            </a:r>
            <a:r>
              <a:rPr lang="fr-FR" sz="2000" dirty="0" smtClean="0"/>
              <a:t>que je vous enverrai par mail</a:t>
            </a:r>
          </a:p>
          <a:p>
            <a:pPr lvl="1"/>
            <a:r>
              <a:rPr lang="fr-FR" sz="1600" dirty="0" smtClean="0"/>
              <a:t>À partir de phrases prononcées par des formateurs en activité</a:t>
            </a:r>
          </a:p>
          <a:p>
            <a:pPr lvl="1"/>
            <a:r>
              <a:rPr lang="fr-FR" dirty="0" smtClean="0"/>
              <a:t>Vous donnez un score à chacune</a:t>
            </a:r>
          </a:p>
          <a:p>
            <a:pPr lvl="1"/>
            <a:r>
              <a:rPr lang="fr-FR" sz="1600" dirty="0" smtClean="0"/>
              <a:t>Les résultats vont vous donner une idée de votre style</a:t>
            </a:r>
          </a:p>
          <a:p>
            <a:pPr lvl="1"/>
            <a:r>
              <a:rPr lang="fr-FR" dirty="0" smtClean="0"/>
              <a:t>Nous échangerons à ce propos à l’entrée en session 3 de BC2</a:t>
            </a:r>
          </a:p>
          <a:p>
            <a:pPr lvl="1"/>
            <a:r>
              <a:rPr lang="fr-FR" sz="1600" dirty="0" smtClean="0"/>
              <a:t>Cela peut vous être utile pour l’IPF ou le portfolio</a:t>
            </a:r>
            <a:endParaRPr lang="fr-FR" sz="1600" dirty="0"/>
          </a:p>
        </p:txBody>
      </p:sp>
      <p:pic>
        <p:nvPicPr>
          <p:cNvPr id="5" name="Image 4"/>
          <p:cNvPicPr>
            <a:picLocks noChangeAspect="1"/>
          </p:cNvPicPr>
          <p:nvPr/>
        </p:nvPicPr>
        <p:blipFill rotWithShape="1">
          <a:blip r:embed="rId2"/>
          <a:srcRect t="59481"/>
          <a:stretch/>
        </p:blipFill>
        <p:spPr>
          <a:xfrm rot="715856">
            <a:off x="7836036" y="2317448"/>
            <a:ext cx="4092678" cy="822499"/>
          </a:xfrm>
          <a:prstGeom prst="rect">
            <a:avLst/>
          </a:prstGeom>
        </p:spPr>
      </p:pic>
      <p:pic>
        <p:nvPicPr>
          <p:cNvPr id="8" name="Image 7"/>
          <p:cNvPicPr>
            <a:picLocks noChangeAspect="1"/>
          </p:cNvPicPr>
          <p:nvPr/>
        </p:nvPicPr>
        <p:blipFill>
          <a:blip r:embed="rId3"/>
          <a:stretch>
            <a:fillRect/>
          </a:stretch>
        </p:blipFill>
        <p:spPr>
          <a:xfrm>
            <a:off x="7851014" y="3234561"/>
            <a:ext cx="2748299" cy="3501089"/>
          </a:xfrm>
          <a:prstGeom prst="rect">
            <a:avLst/>
          </a:prstGeom>
        </p:spPr>
      </p:pic>
      <p:sp>
        <p:nvSpPr>
          <p:cNvPr id="7" name="Espace réservé du pied de page 6"/>
          <p:cNvSpPr>
            <a:spLocks noGrp="1"/>
          </p:cNvSpPr>
          <p:nvPr>
            <p:ph type="ftr" sz="quarter" idx="11"/>
          </p:nvPr>
        </p:nvSpPr>
        <p:spPr/>
        <p:txBody>
          <a:bodyPr/>
          <a:lstStyle/>
          <a:p>
            <a:r>
              <a:rPr lang="en-US" smtClean="0"/>
              <a:t>Chantal Fleurot-Douiller</a:t>
            </a:r>
            <a:endParaRPr lang="en-US" dirty="0"/>
          </a:p>
        </p:txBody>
      </p:sp>
      <p:sp>
        <p:nvSpPr>
          <p:cNvPr id="9" name="Espace réservé du numéro de diapositive 8"/>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29724273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travail d’intersession pour le 5-6 mai</a:t>
            </a:r>
            <a:endParaRPr lang="fr-FR" dirty="0"/>
          </a:p>
        </p:txBody>
      </p:sp>
      <p:sp>
        <p:nvSpPr>
          <p:cNvPr id="3" name="Espace réservé du contenu 2"/>
          <p:cNvSpPr>
            <a:spLocks noGrp="1"/>
          </p:cNvSpPr>
          <p:nvPr>
            <p:ph idx="1"/>
          </p:nvPr>
        </p:nvSpPr>
        <p:spPr>
          <a:xfrm>
            <a:off x="476518" y="2004897"/>
            <a:ext cx="5436083" cy="1420883"/>
          </a:xfrm>
          <a:solidFill>
            <a:schemeClr val="accent1">
              <a:lumMod val="10000"/>
              <a:lumOff val="90000"/>
            </a:schemeClr>
          </a:solidFill>
        </p:spPr>
        <p:txBody>
          <a:bodyPr>
            <a:noAutofit/>
          </a:bodyPr>
          <a:lstStyle/>
          <a:p>
            <a:pPr marL="0" indent="0">
              <a:buNone/>
            </a:pPr>
            <a:r>
              <a:rPr lang="fr-FR" sz="2400" b="1" dirty="0" smtClean="0">
                <a:solidFill>
                  <a:schemeClr val="accent6">
                    <a:lumMod val="75000"/>
                  </a:schemeClr>
                </a:solidFill>
              </a:rPr>
              <a:t>Présentation du travail d’intersession : </a:t>
            </a:r>
          </a:p>
          <a:p>
            <a:pPr marL="324000" lvl="1" indent="0">
              <a:buNone/>
            </a:pPr>
            <a:r>
              <a:rPr lang="fr-FR" sz="2000" i="1" dirty="0" smtClean="0">
                <a:solidFill>
                  <a:schemeClr val="accent6"/>
                </a:solidFill>
              </a:rPr>
              <a:t>2. Réalisation d’un badge de compétences en lien avec une expérience de formation vécue </a:t>
            </a:r>
          </a:p>
        </p:txBody>
      </p:sp>
      <p:sp>
        <p:nvSpPr>
          <p:cNvPr id="4" name="Larme 3"/>
          <p:cNvSpPr/>
          <p:nvPr/>
        </p:nvSpPr>
        <p:spPr>
          <a:xfrm>
            <a:off x="46338" y="2544410"/>
            <a:ext cx="676962" cy="592429"/>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10’</a:t>
            </a:r>
            <a:endParaRPr lang="fr-FR" dirty="0"/>
          </a:p>
        </p:txBody>
      </p:sp>
      <p:sp>
        <p:nvSpPr>
          <p:cNvPr id="6" name="Espace réservé du contenu 3"/>
          <p:cNvSpPr txBox="1">
            <a:spLocks/>
          </p:cNvSpPr>
          <p:nvPr/>
        </p:nvSpPr>
        <p:spPr>
          <a:xfrm>
            <a:off x="476518" y="3425780"/>
            <a:ext cx="5436083" cy="3432220"/>
          </a:xfrm>
          <a:prstGeom prst="rect">
            <a:avLst/>
          </a:prstGeom>
          <a:solidFill>
            <a:schemeClr val="bg2"/>
          </a:solidFill>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fr-FR" sz="2000" b="1" dirty="0" smtClean="0">
                <a:solidFill>
                  <a:schemeClr val="accent2"/>
                </a:solidFill>
                <a:effectLst>
                  <a:outerShdw blurRad="38100" dist="38100" dir="2700000" algn="tl">
                    <a:srgbClr val="000000">
                      <a:alpha val="43137"/>
                    </a:srgbClr>
                  </a:outerShdw>
                </a:effectLst>
              </a:rPr>
              <a:t>Se construire un badge de compétences </a:t>
            </a:r>
            <a:r>
              <a:rPr lang="fr-FR" sz="2000" dirty="0" smtClean="0"/>
              <a:t>:</a:t>
            </a:r>
          </a:p>
          <a:p>
            <a:pPr lvl="1"/>
            <a:r>
              <a:rPr lang="fr-FR" sz="1800" dirty="0" smtClean="0"/>
              <a:t>Contexte et enjeux d’une mission de formation</a:t>
            </a:r>
          </a:p>
          <a:p>
            <a:pPr lvl="1"/>
            <a:r>
              <a:rPr lang="fr-FR" sz="1800" dirty="0" smtClean="0"/>
              <a:t>Objectifs</a:t>
            </a:r>
          </a:p>
          <a:p>
            <a:pPr lvl="1"/>
            <a:r>
              <a:rPr lang="fr-FR" sz="1800" dirty="0" smtClean="0"/>
              <a:t>« J’ai fait » = activités menées</a:t>
            </a:r>
          </a:p>
          <a:p>
            <a:pPr lvl="1"/>
            <a:r>
              <a:rPr lang="fr-FR" sz="1800" dirty="0" smtClean="0"/>
              <a:t>Résultats obtenus</a:t>
            </a:r>
          </a:p>
          <a:p>
            <a:pPr lvl="1"/>
            <a:r>
              <a:rPr lang="fr-FR" sz="1800" dirty="0" smtClean="0"/>
              <a:t>Compétences : efficacités qui m’ont été reconnues (et par qui)</a:t>
            </a:r>
          </a:p>
          <a:p>
            <a:r>
              <a:rPr lang="fr-FR" sz="2000" b="1" dirty="0" smtClean="0">
                <a:solidFill>
                  <a:schemeClr val="accent2"/>
                </a:solidFill>
              </a:rPr>
              <a:t>À présenter à l’oral en 5 mn + badge A4 à afficher</a:t>
            </a:r>
            <a:endParaRPr lang="fr-FR" sz="2000" dirty="0"/>
          </a:p>
        </p:txBody>
      </p:sp>
      <p:pic>
        <p:nvPicPr>
          <p:cNvPr id="7" name="Image 6"/>
          <p:cNvPicPr>
            <a:picLocks noChangeAspect="1"/>
          </p:cNvPicPr>
          <p:nvPr/>
        </p:nvPicPr>
        <p:blipFill rotWithShape="1">
          <a:blip r:embed="rId2"/>
          <a:srcRect l="5123" r="2210"/>
          <a:stretch/>
        </p:blipFill>
        <p:spPr>
          <a:xfrm>
            <a:off x="6095999" y="2004897"/>
            <a:ext cx="5623775" cy="4756511"/>
          </a:xfrm>
          <a:prstGeom prst="rect">
            <a:avLst/>
          </a:prstGeom>
        </p:spPr>
      </p:pic>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59</a:t>
            </a:fld>
            <a:endParaRPr lang="en-US" dirty="0"/>
          </a:p>
        </p:txBody>
      </p:sp>
    </p:spTree>
    <p:extLst>
      <p:ext uri="{BB962C8B-B14F-4D97-AF65-F5344CB8AC3E}">
        <p14:creationId xmlns:p14="http://schemas.microsoft.com/office/powerpoint/2010/main" val="21095325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cap="none" dirty="0" smtClean="0">
                <a:effectLst>
                  <a:outerShdw blurRad="38100" dist="38100" dir="2700000" algn="tl">
                    <a:srgbClr val="000000">
                      <a:alpha val="43137"/>
                    </a:srgbClr>
                  </a:outerShdw>
                </a:effectLst>
              </a:rPr>
              <a:t>VOS EXPOSES sur le PADLET </a:t>
            </a:r>
            <a:r>
              <a:rPr lang="fr-FR" b="1" cap="none" dirty="0">
                <a:effectLst>
                  <a:outerShdw blurRad="38100" dist="38100" dir="2700000" algn="tl">
                    <a:srgbClr val="000000">
                      <a:alpha val="43137"/>
                    </a:srgbClr>
                  </a:outerShdw>
                </a:effectLst>
              </a:rPr>
              <a:t>: </a:t>
            </a:r>
            <a:r>
              <a:rPr lang="fr-FR" cap="none" dirty="0">
                <a:hlinkClick r:id="rId2"/>
              </a:rPr>
              <a:t>https://</a:t>
            </a:r>
            <a:r>
              <a:rPr lang="fr-FR" cap="none" dirty="0" smtClean="0">
                <a:hlinkClick r:id="rId2"/>
              </a:rPr>
              <a:t>padlet.com/chdouiller/5v7ex1mul5nmw0kt</a:t>
            </a:r>
            <a:endParaRPr lang="fr-FR" cap="none" dirty="0"/>
          </a:p>
        </p:txBody>
      </p:sp>
      <p:sp>
        <p:nvSpPr>
          <p:cNvPr id="3" name="Espace réservé du texte 2"/>
          <p:cNvSpPr>
            <a:spLocks noGrp="1"/>
          </p:cNvSpPr>
          <p:nvPr>
            <p:ph type="body" idx="1"/>
          </p:nvPr>
        </p:nvSpPr>
        <p:spPr/>
        <p:txBody>
          <a:bodyPr>
            <a:normAutofit lnSpcReduction="10000"/>
          </a:bodyPr>
          <a:lstStyle/>
          <a:p>
            <a:r>
              <a:rPr lang="fr-FR" dirty="0" smtClean="0"/>
              <a:t>Accompagnés des fiches de synthèse sur les théories de l’apprentissage : documents à partager (et potasser ?)  ;)  </a:t>
            </a:r>
            <a:r>
              <a:rPr lang="fr-FR" dirty="0" smtClean="0">
                <a:sym typeface="Wingdings" panose="05000000000000000000" pitchFamily="2" charset="2"/>
              </a:rPr>
              <a:t> </a:t>
            </a:r>
            <a:endParaRPr lang="fr-FR" dirty="0"/>
          </a:p>
        </p:txBody>
      </p:sp>
      <p:sp>
        <p:nvSpPr>
          <p:cNvPr id="5" name="Espace réservé du pied de page 4"/>
          <p:cNvSpPr>
            <a:spLocks noGrp="1"/>
          </p:cNvSpPr>
          <p:nvPr>
            <p:ph type="ftr" sz="quarter" idx="11"/>
          </p:nvPr>
        </p:nvSpPr>
        <p:spPr/>
        <p:txBody>
          <a:bodyPr/>
          <a:lstStyle/>
          <a:p>
            <a:r>
              <a:rPr lang="en-US" smtClean="0"/>
              <a:t>Chantal Fleurot-Douiller</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231085884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 vous envoie par mail une fiche de travail d’intersession</a:t>
            </a:r>
            <a:endParaRPr lang="fr-FR" dirty="0"/>
          </a:p>
        </p:txBody>
      </p:sp>
      <p:sp>
        <p:nvSpPr>
          <p:cNvPr id="3" name="Espace réservé du texte 2"/>
          <p:cNvSpPr>
            <a:spLocks noGrp="1"/>
          </p:cNvSpPr>
          <p:nvPr>
            <p:ph type="body" idx="1"/>
          </p:nvPr>
        </p:nvSpPr>
        <p:spPr/>
        <p:txBody>
          <a:bodyPr>
            <a:normAutofit lnSpcReduction="10000"/>
          </a:bodyPr>
          <a:lstStyle/>
          <a:p>
            <a:r>
              <a:rPr lang="fr-FR" dirty="0" smtClean="0"/>
              <a:t>D’ici là, digérez, </a:t>
            </a:r>
            <a:r>
              <a:rPr lang="fr-FR" dirty="0" err="1" smtClean="0"/>
              <a:t>maturez</a:t>
            </a:r>
            <a:r>
              <a:rPr lang="fr-FR" dirty="0" smtClean="0"/>
              <a:t>, soufflez… </a:t>
            </a:r>
            <a:r>
              <a:rPr lang="fr-FR" dirty="0" smtClean="0">
                <a:sym typeface="Wingdings" panose="05000000000000000000" pitchFamily="2" charset="2"/>
              </a:rPr>
              <a:t> Et bon week-end de repos après la semaine de présentiel ! Portez-vous bien, prenez soin de vous. </a:t>
            </a:r>
            <a:endParaRPr lang="fr-FR" dirty="0"/>
          </a:p>
        </p:txBody>
      </p:sp>
      <p:pic>
        <p:nvPicPr>
          <p:cNvPr id="4" name="Image 3"/>
          <p:cNvPicPr>
            <a:picLocks noChangeAspect="1"/>
          </p:cNvPicPr>
          <p:nvPr/>
        </p:nvPicPr>
        <p:blipFill>
          <a:blip r:embed="rId2"/>
          <a:stretch>
            <a:fillRect/>
          </a:stretch>
        </p:blipFill>
        <p:spPr>
          <a:xfrm>
            <a:off x="9285668" y="4919730"/>
            <a:ext cx="1931831" cy="1841678"/>
          </a:xfrm>
          <a:prstGeom prst="rect">
            <a:avLst/>
          </a:prstGeom>
        </p:spPr>
      </p:pic>
      <p:pic>
        <p:nvPicPr>
          <p:cNvPr id="5" name="Image 4"/>
          <p:cNvPicPr>
            <a:picLocks noChangeAspect="1"/>
          </p:cNvPicPr>
          <p:nvPr/>
        </p:nvPicPr>
        <p:blipFill>
          <a:blip r:embed="rId3"/>
          <a:stretch>
            <a:fillRect/>
          </a:stretch>
        </p:blipFill>
        <p:spPr>
          <a:xfrm>
            <a:off x="3181082" y="850124"/>
            <a:ext cx="5306095" cy="2361212"/>
          </a:xfrm>
          <a:prstGeom prst="rect">
            <a:avLst/>
          </a:prstGeom>
        </p:spPr>
      </p:pic>
      <p:sp>
        <p:nvSpPr>
          <p:cNvPr id="6" name="Espace réservé du pied de page 5"/>
          <p:cNvSpPr>
            <a:spLocks noGrp="1"/>
          </p:cNvSpPr>
          <p:nvPr>
            <p:ph type="ftr" sz="quarter" idx="11"/>
          </p:nvPr>
        </p:nvSpPr>
        <p:spPr/>
        <p:txBody>
          <a:bodyPr/>
          <a:lstStyle/>
          <a:p>
            <a:r>
              <a:rPr lang="en-US" smtClean="0"/>
              <a:t>Chantal Fleurot-Douiller</a:t>
            </a:r>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60</a:t>
            </a:fld>
            <a:endParaRPr lang="en-US" dirty="0"/>
          </a:p>
        </p:txBody>
      </p:sp>
    </p:spTree>
    <p:extLst>
      <p:ext uri="{BB962C8B-B14F-4D97-AF65-F5344CB8AC3E}">
        <p14:creationId xmlns:p14="http://schemas.microsoft.com/office/powerpoint/2010/main" val="292712921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1668" y="837126"/>
            <a:ext cx="11784169" cy="5640947"/>
          </a:xfrm>
          <a:prstGeom prst="rect">
            <a:avLst/>
          </a:prstGeom>
        </p:spPr>
      </p:pic>
      <p:sp>
        <p:nvSpPr>
          <p:cNvPr id="3" name="Espace réservé du pied de page 2"/>
          <p:cNvSpPr>
            <a:spLocks noGrp="1"/>
          </p:cNvSpPr>
          <p:nvPr>
            <p:ph type="ftr" sz="quarter" idx="11"/>
          </p:nvPr>
        </p:nvSpPr>
        <p:spPr/>
        <p:txBody>
          <a:bodyPr/>
          <a:lstStyle/>
          <a:p>
            <a:r>
              <a:rPr lang="en-US" smtClean="0"/>
              <a:t>Chantal Fleurot-Douiller</a:t>
            </a:r>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394192052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Pause – 15 mn</a:t>
            </a:r>
            <a:endParaRPr lang="fr-FR" dirty="0"/>
          </a:p>
        </p:txBody>
      </p:sp>
      <p:sp>
        <p:nvSpPr>
          <p:cNvPr id="3" name="Sous-titre 2"/>
          <p:cNvSpPr>
            <a:spLocks noGrp="1"/>
          </p:cNvSpPr>
          <p:nvPr>
            <p:ph type="subTitle" idx="1"/>
          </p:nvPr>
        </p:nvSpPr>
        <p:spPr/>
        <p:txBody>
          <a:bodyPr/>
          <a:lstStyle/>
          <a:p>
            <a:pPr algn="r"/>
            <a:r>
              <a:rPr lang="fr-FR" dirty="0" smtClean="0"/>
              <a:t>Retour a 16H</a:t>
            </a:r>
            <a:endParaRPr lang="fr-FR" dirty="0"/>
          </a:p>
        </p:txBody>
      </p:sp>
      <p:sp>
        <p:nvSpPr>
          <p:cNvPr id="4" name="Espace réservé du pied de page 3"/>
          <p:cNvSpPr>
            <a:spLocks noGrp="1"/>
          </p:cNvSpPr>
          <p:nvPr>
            <p:ph type="ftr" sz="quarter" idx="11"/>
          </p:nvPr>
        </p:nvSpPr>
        <p:spPr/>
        <p:txBody>
          <a:bodyPr/>
          <a:lstStyle/>
          <a:p>
            <a:r>
              <a:rPr lang="en-US" smtClean="0"/>
              <a:t>Chantal Fleurot-Douiller</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64816600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Mercredi </a:t>
            </a:r>
            <a:r>
              <a:rPr lang="fr-FR" dirty="0" err="1" smtClean="0"/>
              <a:t>apm</a:t>
            </a:r>
            <a:r>
              <a:rPr lang="fr-FR" dirty="0" smtClean="0"/>
              <a:t> : andragogie &amp; théories de l’apprentissage</a:t>
            </a:r>
            <a:endParaRPr lang="fr-FR" dirty="0"/>
          </a:p>
        </p:txBody>
      </p:sp>
      <p:sp>
        <p:nvSpPr>
          <p:cNvPr id="5" name="Espace réservé du texte 4"/>
          <p:cNvSpPr>
            <a:spLocks noGrp="1"/>
          </p:cNvSpPr>
          <p:nvPr>
            <p:ph type="body" sz="quarter" idx="3"/>
          </p:nvPr>
        </p:nvSpPr>
        <p:spPr>
          <a:xfrm>
            <a:off x="1230518" y="2171782"/>
            <a:ext cx="10380291" cy="553373"/>
          </a:xfrm>
        </p:spPr>
        <p:txBody>
          <a:bodyPr/>
          <a:lstStyle/>
          <a:p>
            <a:r>
              <a:rPr lang="fr-FR" sz="2000" dirty="0"/>
              <a:t>2</a:t>
            </a:r>
            <a:r>
              <a:rPr lang="fr-FR" sz="2000" baseline="30000" dirty="0"/>
              <a:t>ème</a:t>
            </a:r>
            <a:r>
              <a:rPr lang="fr-FR" sz="2000" dirty="0"/>
              <a:t> temps </a:t>
            </a:r>
            <a:r>
              <a:rPr lang="fr-FR" sz="2000" dirty="0" smtClean="0"/>
              <a:t>: Qu’est-ce que l’andragogie ? Quels sont les besoins des adultes en formation ? </a:t>
            </a:r>
            <a:endParaRPr lang="fr-FR" dirty="0"/>
          </a:p>
        </p:txBody>
      </p:sp>
      <p:sp>
        <p:nvSpPr>
          <p:cNvPr id="6" name="Espace réservé du contenu 5"/>
          <p:cNvSpPr>
            <a:spLocks noGrp="1"/>
          </p:cNvSpPr>
          <p:nvPr>
            <p:ph sz="quarter" idx="4"/>
          </p:nvPr>
        </p:nvSpPr>
        <p:spPr>
          <a:xfrm>
            <a:off x="901521" y="2887415"/>
            <a:ext cx="10709288" cy="3745204"/>
          </a:xfrm>
          <a:solidFill>
            <a:schemeClr val="bg2"/>
          </a:solidFill>
        </p:spPr>
        <p:txBody>
          <a:bodyPr>
            <a:normAutofit/>
          </a:bodyPr>
          <a:lstStyle/>
          <a:p>
            <a:pPr marL="0" indent="0">
              <a:buNone/>
            </a:pPr>
            <a:r>
              <a:rPr lang="fr-FR" sz="2400" b="1" dirty="0" smtClean="0">
                <a:solidFill>
                  <a:schemeClr val="accent3"/>
                </a:solidFill>
              </a:rPr>
              <a:t>Activité : </a:t>
            </a:r>
            <a:r>
              <a:rPr lang="fr-FR" sz="2400" b="1" dirty="0">
                <a:solidFill>
                  <a:schemeClr val="accent3"/>
                </a:solidFill>
              </a:rPr>
              <a:t>scénario catastrophe </a:t>
            </a:r>
            <a:r>
              <a:rPr lang="fr-FR" i="1" dirty="0" smtClean="0">
                <a:sym typeface="Wingdings" panose="05000000000000000000" pitchFamily="2" charset="2"/>
              </a:rPr>
              <a:t>(</a:t>
            </a:r>
            <a:r>
              <a:rPr lang="fr-FR" i="1" dirty="0">
                <a:sym typeface="Wingdings" panose="05000000000000000000" pitchFamily="2" charset="2"/>
              </a:rPr>
              <a:t>en 2 </a:t>
            </a:r>
            <a:r>
              <a:rPr lang="fr-FR" i="1" dirty="0" smtClean="0">
                <a:sym typeface="Wingdings" panose="05000000000000000000" pitchFamily="2" charset="2"/>
              </a:rPr>
              <a:t>groupes</a:t>
            </a:r>
            <a:r>
              <a:rPr lang="fr-FR" i="1" dirty="0">
                <a:sym typeface="Wingdings" panose="05000000000000000000" pitchFamily="2" charset="2"/>
              </a:rPr>
              <a:t>) </a:t>
            </a:r>
            <a:endParaRPr lang="fr-FR" i="1" dirty="0" smtClean="0">
              <a:sym typeface="Wingdings" panose="05000000000000000000" pitchFamily="2" charset="2"/>
            </a:endParaRPr>
          </a:p>
          <a:p>
            <a:r>
              <a:rPr lang="fr-FR" sz="2000" dirty="0" smtClean="0">
                <a:sym typeface="Wingdings" panose="05000000000000000000" pitchFamily="2" charset="2"/>
              </a:rPr>
              <a:t>Gp A : le scénario catastrophe de la mise en œuvre d’une formation en présentiel / Gp B : le scénario catastrophe de la mise en œuvre d’une formation en distanciel </a:t>
            </a:r>
          </a:p>
          <a:p>
            <a:pPr lvl="1">
              <a:buFont typeface="Arial" panose="020B0604020202020204" pitchFamily="34" charset="0"/>
              <a:buChar char="•"/>
            </a:pPr>
            <a:r>
              <a:rPr lang="fr-FR" sz="1800" dirty="0" smtClean="0">
                <a:sym typeface="Wingdings" panose="05000000000000000000" pitchFamily="2" charset="2"/>
              </a:rPr>
              <a:t>Préparation en sous-groupe – </a:t>
            </a:r>
            <a:r>
              <a:rPr lang="fr-FR" sz="1800" dirty="0" smtClean="0">
                <a:solidFill>
                  <a:schemeClr val="accent3"/>
                </a:solidFill>
                <a:sym typeface="Wingdings" panose="05000000000000000000" pitchFamily="2" charset="2"/>
              </a:rPr>
              <a:t>20 mn </a:t>
            </a:r>
          </a:p>
          <a:p>
            <a:pPr lvl="1">
              <a:buFont typeface="Arial" panose="020B0604020202020204" pitchFamily="34" charset="0"/>
              <a:buChar char="•"/>
            </a:pPr>
            <a:r>
              <a:rPr lang="fr-FR" sz="1800" dirty="0" smtClean="0">
                <a:sym typeface="Wingdings" panose="05000000000000000000" pitchFamily="2" charset="2"/>
              </a:rPr>
              <a:t>Exposé + échanges </a:t>
            </a:r>
            <a:r>
              <a:rPr lang="fr-FR" sz="1800" dirty="0" smtClean="0">
                <a:solidFill>
                  <a:schemeClr val="accent3"/>
                </a:solidFill>
                <a:sym typeface="Wingdings" panose="05000000000000000000" pitchFamily="2" charset="2"/>
              </a:rPr>
              <a:t>– 20 mn</a:t>
            </a:r>
            <a:endParaRPr lang="fr-FR" sz="1800" dirty="0">
              <a:solidFill>
                <a:schemeClr val="accent3"/>
              </a:solidFill>
              <a:sym typeface="Wingdings" panose="05000000000000000000" pitchFamily="2" charset="2"/>
            </a:endParaRPr>
          </a:p>
          <a:p>
            <a:r>
              <a:rPr lang="fr-FR" sz="2000" dirty="0" smtClean="0">
                <a:sym typeface="Wingdings" panose="05000000000000000000" pitchFamily="2" charset="2"/>
              </a:rPr>
              <a:t>Remédiation : « pour éviter la catastrophe »  construction des préceptes du </a:t>
            </a:r>
            <a:r>
              <a:rPr lang="fr-FR" sz="2000" dirty="0" err="1" smtClean="0">
                <a:sym typeface="Wingdings" panose="05000000000000000000" pitchFamily="2" charset="2"/>
              </a:rPr>
              <a:t>péda</a:t>
            </a:r>
            <a:r>
              <a:rPr lang="fr-FR" sz="2000" dirty="0" smtClean="0">
                <a:sym typeface="Wingdings" panose="05000000000000000000" pitchFamily="2" charset="2"/>
              </a:rPr>
              <a:t>-andragogue avec le groupe </a:t>
            </a:r>
            <a:r>
              <a:rPr lang="fr-FR" sz="2000" dirty="0" smtClean="0">
                <a:solidFill>
                  <a:schemeClr val="accent3"/>
                </a:solidFill>
                <a:sym typeface="Wingdings" panose="05000000000000000000" pitchFamily="2" charset="2"/>
              </a:rPr>
              <a:t>– 20 mn </a:t>
            </a:r>
          </a:p>
          <a:p>
            <a:r>
              <a:rPr lang="fr-FR" sz="2000" dirty="0" smtClean="0">
                <a:solidFill>
                  <a:schemeClr val="bg2">
                    <a:lumMod val="75000"/>
                  </a:schemeClr>
                </a:solidFill>
                <a:sym typeface="Wingdings" panose="05000000000000000000" pitchFamily="2" charset="2"/>
              </a:rPr>
              <a:t> Synthèse théorique ANRAGOGIE le lendemain matin </a:t>
            </a:r>
          </a:p>
          <a:p>
            <a:endParaRPr lang="fr-FR" dirty="0"/>
          </a:p>
          <a:p>
            <a:endParaRPr lang="fr-FR" dirty="0"/>
          </a:p>
        </p:txBody>
      </p:sp>
      <p:sp>
        <p:nvSpPr>
          <p:cNvPr id="9" name="Larme 8"/>
          <p:cNvSpPr/>
          <p:nvPr/>
        </p:nvSpPr>
        <p:spPr>
          <a:xfrm>
            <a:off x="399909" y="2333623"/>
            <a:ext cx="676962" cy="7830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1h</a:t>
            </a:r>
            <a:endParaRPr lang="fr-FR" dirty="0"/>
          </a:p>
        </p:txBody>
      </p:sp>
      <p:sp>
        <p:nvSpPr>
          <p:cNvPr id="3" name="Espace réservé du pied de page 2"/>
          <p:cNvSpPr>
            <a:spLocks noGrp="1"/>
          </p:cNvSpPr>
          <p:nvPr>
            <p:ph type="ftr" sz="quarter" idx="11"/>
          </p:nvPr>
        </p:nvSpPr>
        <p:spPr/>
        <p:txBody>
          <a:bodyPr/>
          <a:lstStyle/>
          <a:p>
            <a:r>
              <a:rPr lang="en-US" smtClean="0"/>
              <a:t>Chantal Fleurot-Douiller</a:t>
            </a:r>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5591126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ividende">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Dividende</Template>
  <TotalTime>3839</TotalTime>
  <Words>2337</Words>
  <Application>Microsoft Office PowerPoint</Application>
  <PresentationFormat>Grand écran</PresentationFormat>
  <Paragraphs>467</Paragraphs>
  <Slides>60</Slides>
  <Notes>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60</vt:i4>
      </vt:variant>
    </vt:vector>
  </HeadingPairs>
  <TitlesOfParts>
    <vt:vector size="70" baseType="lpstr">
      <vt:lpstr>Arial</vt:lpstr>
      <vt:lpstr>Calibri</vt:lpstr>
      <vt:lpstr>Gill Sans MT</vt:lpstr>
      <vt:lpstr>HGｺﾞｼｯｸE</vt:lpstr>
      <vt:lpstr>Stencil</vt:lpstr>
      <vt:lpstr>Times</vt:lpstr>
      <vt:lpstr>Times New Roman</vt:lpstr>
      <vt:lpstr>Wingdings</vt:lpstr>
      <vt:lpstr>Wingdings 2</vt:lpstr>
      <vt:lpstr>Dividende</vt:lpstr>
      <vt:lpstr>SESSION 2 : BC2 </vt:lpstr>
      <vt:lpstr>Mercredi apm :  accueil</vt:lpstr>
      <vt:lpstr>Présentation PowerPoint</vt:lpstr>
      <vt:lpstr>OBJECTIFS DE LA SESSION 2 – BC2</vt:lpstr>
      <vt:lpstr>Mercredi apm : andragogie &amp; théories de l’apprentissage</vt:lpstr>
      <vt:lpstr>VOS EXPOSES sur le PADLET : https://padlet.com/chdouiller/5v7ex1mul5nmw0kt</vt:lpstr>
      <vt:lpstr>Présentation PowerPoint</vt:lpstr>
      <vt:lpstr>Pause – 15 mn</vt:lpstr>
      <vt:lpstr>Mercredi apm : andragogie &amp; théories de l’apprentissage</vt:lpstr>
      <vt:lpstr>Scénario catastrophe : la mise en œuvre d’une formation en présentiel </vt:lpstr>
      <vt:lpstr>Scénario catastrophe : la conception d’une formation en distanciel </vt:lpstr>
      <vt:lpstr>Les préceptes du « péda-andragogue » </vt:lpstr>
      <vt:lpstr>LES PRECEPTES DU PEDA-ANDRAGOQUE</vt:lpstr>
      <vt:lpstr>Jeudi matin :  accueil</vt:lpstr>
      <vt:lpstr>1er temps : point sur l’andragogie </vt:lpstr>
      <vt:lpstr>Présentation PowerPoint</vt:lpstr>
      <vt:lpstr>Présentation PowerPoint</vt:lpstr>
      <vt:lpstr>A RETENIR : andragogie</vt:lpstr>
      <vt:lpstr>A RETENIR : andragogie</vt:lpstr>
      <vt:lpstr>A RETENIR : andragogie</vt:lpstr>
      <vt:lpstr>C’est en faisant que l’on apprend ! A l’inverse de la pédagogie traditionnelle qui part de la théorie pour aller vers la pratique, la pédagogie active préconise des situations d’investigation, d’expérimentation et de recherches.</vt:lpstr>
      <vt:lpstr>Présentation PowerPoint</vt:lpstr>
      <vt:lpstr>jeudi matin, la didactique &amp; théories de l’apprentissage</vt:lpstr>
      <vt:lpstr>Présentation PowerPoint</vt:lpstr>
      <vt:lpstr>Pause – 15 mn</vt:lpstr>
      <vt:lpstr>Présentation PowerPoint</vt:lpstr>
      <vt:lpstr>Présentation PowerPoint</vt:lpstr>
      <vt:lpstr>Présentation PowerPoint</vt:lpstr>
      <vt:lpstr>Présentation PowerPoint</vt:lpstr>
      <vt:lpstr>Présentation PowerPoint</vt:lpstr>
      <vt:lpstr>Présentation PowerPoint</vt:lpstr>
      <vt:lpstr>jeudi matin: la didactique, qu’est-ce que c’est ? </vt:lpstr>
      <vt:lpstr>Qu’est-ce que la didactique et la didactique professionnelle ? Activité « casse tête d’experts » : 1er tour </vt:lpstr>
      <vt:lpstr>Pause REPAS </vt:lpstr>
      <vt:lpstr>Jeudi aprem :  POURSUITE</vt:lpstr>
      <vt:lpstr>Qu’est-ce que la didactique et la didactique professionnelle ? Activité « casse tête d’experts » : 2ème  tour </vt:lpstr>
      <vt:lpstr>Présentation PowerPoint</vt:lpstr>
      <vt:lpstr>Présentation PowerPoint</vt:lpstr>
      <vt:lpstr>LA THÉORIE DES CHAMPS CONCEPTUELs selon Gérard Vergnaud (synthèse)</vt:lpstr>
      <vt:lpstr>LA THÉORIE DES CHAMPS CONCEPTUELs selon Gérard Vergnaud (synthèse)</vt:lpstr>
      <vt:lpstr>LA THÉORIE DES CHAMPS CONCEPTUELs selon Gérard Vergnaud (synthèse)</vt:lpstr>
      <vt:lpstr>LA THÉORIE DES CHAMPS CONCEPTUELs selon Gérard Vergnaud (synthèse)</vt:lpstr>
      <vt:lpstr>LA THÉORIE DES CHAMPS CONCEPTUEL selon Gérard Vergnaud (synthèse)</vt:lpstr>
      <vt:lpstr>LA THÉORIE DES CHAMPS CONCEPTUELs selon Gérard Vergnaud (synthèse)</vt:lpstr>
      <vt:lpstr>Pause – 15 mn</vt:lpstr>
      <vt:lpstr>INTERET DU CASSE-TETE D’EXPERTS (Jigsaw classroom  classe puzzle) </vt:lpstr>
      <vt:lpstr>A RETENIR : Didactique </vt:lpstr>
      <vt:lpstr>A RETENIR : Didactique </vt:lpstr>
      <vt:lpstr>A RETENIR : Didactique </vt:lpstr>
      <vt:lpstr>A RETENIR : Didactique </vt:lpstr>
      <vt:lpstr>Présentation PowerPoint</vt:lpstr>
      <vt:lpstr>LA DIDACTIQUE PROFESSIONNELLE …</vt:lpstr>
      <vt:lpstr>Présentation PowerPoint</vt:lpstr>
      <vt:lpstr>Présentation PowerPoint</vt:lpstr>
      <vt:lpstr>Ces diapositives de synthèse sur la didactique m’ont été inspirées par ma formation au Titre dispensée à l’IFUCOME d’Angers. </vt:lpstr>
      <vt:lpstr>Jeudi soir :  évaluation à chaud</vt:lpstr>
      <vt:lpstr>Choisissez 1 à 3 chats selon un ordre d’importance et explicitez votre-vos choix</vt:lpstr>
      <vt:lpstr>travail d’intersession pour le 5-6 mai</vt:lpstr>
      <vt:lpstr>travail d’intersession pour le 5-6 mai</vt:lpstr>
      <vt:lpstr>Je vous envoie par mail une fiche de travail d’intersession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 BC2</dc:title>
  <dc:creator>Chantal FLEUROT</dc:creator>
  <cp:lastModifiedBy>Chantal FLEUROT</cp:lastModifiedBy>
  <cp:revision>85</cp:revision>
  <cp:lastPrinted>2021-04-13T20:56:40Z</cp:lastPrinted>
  <dcterms:created xsi:type="dcterms:W3CDTF">2021-03-26T12:17:36Z</dcterms:created>
  <dcterms:modified xsi:type="dcterms:W3CDTF">2021-04-16T12:13:49Z</dcterms:modified>
</cp:coreProperties>
</file>